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401AA0-EEDD-44B7-A16E-A145D1F2B585}" v="2746" dt="2023-04-27T15:39:42.536"/>
    <p1510:client id="{6AE91D65-93E3-43EA-A268-D2CFEBF50766}" v="135" dt="2023-04-27T17:00:06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viewProps" Target="viewProps.xml" Id="rId1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presProps" Target="presProps.xml" Id="rId17" /><Relationship Type="http://schemas.openxmlformats.org/officeDocument/2006/relationships/slide" Target="slides/slide1.xml" Id="rId2" /><Relationship Type="http://schemas.openxmlformats.org/officeDocument/2006/relationships/notesMaster" Target="notesMasters/notesMaster1.xml" Id="rId16" /><Relationship Type="http://schemas.openxmlformats.org/officeDocument/2006/relationships/tableStyles" Target="tableStyles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9.xml" Id="rId10" /><Relationship Type="http://schemas.openxmlformats.org/officeDocument/2006/relationships/theme" Target="theme/theme1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microsoft.com/office/2015/10/relationships/revisionInfo" Target="revisionInfo.xml" Id="rId22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1FDDF86-145E-A732-A0A8-B1F61743DC5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91DF02D-4ABD-1D6F-F432-75E99DC47B8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CE69962-E1B6-4C84-B034-ADA96975CED9}" type="datetime1">
              <a:rPr lang="pl-PL"/>
              <a:pPr lvl="0"/>
              <a:t>27.04.2023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757A9EA9-274E-3DE5-1095-60CDC367C1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70ECE062-826B-3C32-D6E1-E49EBAC941E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47140BB-E991-F147-D28D-886D13D1CD2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C87C63B-DB12-BE96-CBA3-5E99BA29817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9E0638F-A42E-4D37-99EB-74E6001C95C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703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l-P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l-P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l-P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l-P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l-P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217AC52-8222-2D36-0074-81F51C3C9A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A95ECAF-C3E3-16ED-F773-D40071C3CF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06AF627-D861-DFB6-C172-ACB041CA643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6A3D396-9D44-4780-B506-38CAD45E5F38}" type="slidenum">
              <a:t>12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FE90D0B-41DD-9330-DDBC-7DFF34F8B490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83E08D2-3352-7C6D-6198-EBAAE3FE938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7CCEC3F-82B0-66ED-538C-9B562FED3F4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00050" y="4645152"/>
            <a:ext cx="10058400" cy="1143000"/>
          </a:xfrm>
        </p:spPr>
        <p:txBody>
          <a:bodyPr lIns="91440" rIns="91440"/>
          <a:lstStyle>
            <a:lvl1pPr marL="0" indent="0">
              <a:buNone/>
              <a:defRPr sz="2400" cap="all" spc="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73E1A0FE-E08B-7B3F-D1D1-C085FED28014}"/>
              </a:ext>
            </a:extLst>
          </p:cNvPr>
          <p:cNvCxnSpPr/>
          <p:nvPr/>
        </p:nvCxnSpPr>
        <p:spPr>
          <a:xfrm>
            <a:off x="1207657" y="4474744"/>
            <a:ext cx="9875520" cy="0"/>
          </a:xfrm>
          <a:prstGeom prst="straightConnector1">
            <a:avLst/>
          </a:prstGeom>
          <a:noFill/>
          <a:ln w="12701" cap="flat">
            <a:solidFill>
              <a:srgbClr val="404040"/>
            </a:solidFill>
            <a:prstDash val="solid"/>
            <a:miter/>
          </a:ln>
        </p:spPr>
      </p:cxn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0B097F2-8B8A-FC55-2DBE-B04F32F2D33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A65EDA-E19E-4502-90F9-E4B237ADD7FC}" type="datetime1">
              <a:rPr lang="en-US"/>
              <a:pPr lvl="0"/>
              <a:t>4/27/2023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F74AED5-A13E-A47C-C81A-12ED40314C9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7C3498-A4E5-34D0-1B46-A169DB4D22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635534-23A2-4C2F-9AB0-311BE93353C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4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86317B11-90DA-E277-01B7-C1F905D399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931148-A11D-4FE3-A230-D0692A13950C}" type="datetime1">
              <a:rPr lang="en-US"/>
              <a:pPr lvl="0"/>
              <a:t>4/27/2023</a:t>
            </a:fld>
            <a:endParaRPr lang="en-US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190CB64A-5EC3-23F2-701D-58CE0BCC3A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847C42DD-07DD-B029-17D3-535229B91C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5C9862-F517-4549-A1DF-E81FE0B964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1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D3B8908E-CC7A-9CEB-8074-7CAF10C6B5DD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Vertical Title 1">
            <a:extLst>
              <a:ext uri="{FF2B5EF4-FFF2-40B4-BE49-F238E27FC236}">
                <a16:creationId xmlns:a16="http://schemas.microsoft.com/office/drawing/2014/main" id="{204C58EE-3846-EA5C-9EC6-3DA07533ABA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412302"/>
            <a:ext cx="2628899" cy="575989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Vertical Text Placeholder 2">
            <a:extLst>
              <a:ext uri="{FF2B5EF4-FFF2-40B4-BE49-F238E27FC236}">
                <a16:creationId xmlns:a16="http://schemas.microsoft.com/office/drawing/2014/main" id="{1B3CB34E-B257-FA8E-C9C9-7036B8A849E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412302"/>
            <a:ext cx="7734296" cy="5759897"/>
          </a:xfrm>
        </p:spPr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7D3E0827-59C1-5AA1-09A4-6E6E0DF4AD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63468A-A3C5-421A-98B5-3F104B2A2D0E}" type="datetime1">
              <a:rPr lang="en-US"/>
              <a:pPr lvl="0"/>
              <a:t>4/27/2023</a:t>
            </a:fld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115839B0-78F6-2428-33C1-8BEC49456EE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D4F58030-4C24-D495-FE89-4FCBC4D141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1C7A1D-186B-4771-91BD-9615CECB7E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7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EF4ECC26-D4DC-2616-8620-144A7CFDB7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F9CC0A-0B7E-4DFA-91D8-CB417D093760}" type="datetime1">
              <a:rPr lang="en-US"/>
              <a:pPr lvl="0"/>
              <a:t>4/27/2023</a:t>
            </a:fld>
            <a:endParaRPr lang="en-US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12EE4323-B5B9-BFF8-E297-FBA49B79FB9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CBE9A193-A706-46F5-3C80-7F83126507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580147-0437-4C29-85F5-C7261439A4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5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B834E462-CF23-A5D9-4229-0214C5309868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B7E0549-DA72-5094-DFE9-8C38DEE19D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C4E323A-843D-D0E1-72FE-DEAE018771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/>
          <a:lstStyle>
            <a:lvl1pPr marL="0" indent="0">
              <a:buNone/>
              <a:defRPr sz="2400" cap="all" spc="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84F5BE4E-C1B8-A81F-2443-F261D0BE3DD9}"/>
              </a:ext>
            </a:extLst>
          </p:cNvPr>
          <p:cNvCxnSpPr/>
          <p:nvPr/>
        </p:nvCxnSpPr>
        <p:spPr>
          <a:xfrm>
            <a:off x="1207657" y="4485132"/>
            <a:ext cx="9875520" cy="0"/>
          </a:xfrm>
          <a:prstGeom prst="straightConnector1">
            <a:avLst/>
          </a:prstGeom>
          <a:noFill/>
          <a:ln w="12701" cap="flat">
            <a:solidFill>
              <a:srgbClr val="404040"/>
            </a:solidFill>
            <a:prstDash val="solid"/>
            <a:miter/>
          </a:ln>
        </p:spPr>
      </p:cxn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F923D1A0-F623-88B1-D4D2-74F7D2BCB8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46CD95-94B4-4B1C-BC24-5A6CDA7FC162}" type="datetime1">
              <a:rPr lang="en-US"/>
              <a:pPr lvl="0"/>
              <a:t>4/27/2023</a:t>
            </a:fld>
            <a:endParaRPr lang="en-US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63169D5B-4EA0-2B6B-B662-D1BFB53B21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5DA62FE8-7274-7097-2D06-4F341374546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D04E11-0DEE-4F89-9DA1-73302D1D70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3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F355B5B-E436-FC39-623D-CFA8101D022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515941" y="2120895"/>
            <a:ext cx="4639738" cy="37481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0F358016-C421-BD87-CED4-045F8C6DDA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CD6473-B976-4F50-9A0A-D8D50376C89D}" type="datetime1">
              <a:rPr lang="en-US"/>
              <a:pPr lvl="0"/>
              <a:t>4/27/2023</a:t>
            </a:fld>
            <a:endParaRPr lang="en-US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4E882872-D21F-C8BD-88E9-298D7036D0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971A7C9F-23F3-F6FC-0F49-0FFEB80185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B536FE-ABBA-4906-8FC8-92B3BB20AE1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0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5A61F812-9322-E56D-83FD-9CF7E438040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097280" y="2958276"/>
            <a:ext cx="4639738" cy="29108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ABF076D-C340-6CF6-E0BF-8E3BA2CEE1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15941" y="2057400"/>
            <a:ext cx="4639738" cy="736284"/>
          </a:xfrm>
        </p:spPr>
        <p:txBody>
          <a:bodyPr lIns="91440" rIns="91440" anchor="ctr"/>
          <a:lstStyle>
            <a:lvl1pPr marL="0" indent="0">
              <a:buNone/>
              <a:defRPr sz="2000" cap="all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E09FC14-3009-0AD1-CB18-2C5FAE6AEF0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515941" y="2958276"/>
            <a:ext cx="4639738" cy="29108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39F79BB3-2BB8-5FFC-09D9-659F88E7A99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211F9F-73CA-4CFA-83CA-FF2E57A07285}" type="datetime1">
              <a:rPr lang="en-US"/>
              <a:pPr lvl="0"/>
              <a:t>4/27/2023</a:t>
            </a:fld>
            <a:endParaRPr lang="en-US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3D233BFA-CBE5-DEBB-FDFE-42B05B72F6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26397B0F-7ABB-969C-D4EE-C9BB3360AA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3090FA-8B71-4A61-80D7-094E3D782A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5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7D05B9AD-09E0-2754-0699-F9D55D2E37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090D6482-C8FB-C434-3733-9F8CF37D396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DFE670-B91A-4468-9947-D97CFBA623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7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7A7D531C-EB85-3DA3-8679-1E83E5605900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B8A4EE3-949A-8700-BB45-4DE40B36F2C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FDF050-AA21-4B85-B8AD-ED52D2EEAD0B}" type="datetime1">
              <a:rPr lang="en-US"/>
              <a:pPr lvl="0"/>
              <a:t>4/27/2023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E7B7B9F-DB3A-6F07-6992-B718713B62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7BE0DBB-E1C9-1F5D-DDF0-C14A215EB5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4B27AF-F0F7-4116-9763-A6C808CC38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2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0EEC8D1-197D-9FC2-9033-F1260C15EA95}"/>
              </a:ext>
            </a:extLst>
          </p:cNvPr>
          <p:cNvSpPr/>
          <p:nvPr/>
        </p:nvSpPr>
        <p:spPr>
          <a:xfrm>
            <a:off x="18" y="0"/>
            <a:ext cx="4654296" cy="685800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F286C8-F0A0-625C-A46F-FE609DDCA7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463" y="786384"/>
            <a:ext cx="3517568" cy="2093976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FFDF08-DCB9-9430-6B32-0B98B559AF0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58986" y="812801"/>
            <a:ext cx="5928347" cy="52947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456ECFC-FDD6-99AC-8F37-C9FD18F9B2A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43463" y="3043050"/>
            <a:ext cx="3517568" cy="3064501"/>
          </a:xfrm>
        </p:spPr>
        <p:txBody>
          <a:bodyPr lIns="91440" rIns="9144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2D69659-D9BD-7D53-2F04-6D59D77935D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643463" y="6446520"/>
            <a:ext cx="3517568" cy="365129"/>
          </a:xfrm>
        </p:spPr>
        <p:txBody>
          <a:bodyPr/>
          <a:lstStyle>
            <a:lvl1pPr algn="l">
              <a:defRPr/>
            </a:lvl1pPr>
          </a:lstStyle>
          <a:p>
            <a:pPr lvl="0"/>
            <a:fld id="{220DD4E3-0C62-441F-8C8A-E1FECE44CFAF}" type="datetime1">
              <a:rPr lang="en-US"/>
              <a:pPr lvl="0"/>
              <a:t>4/27/2023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EF85A7F-7BD5-63EA-F0E4-C29318DCE3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458986" y="6446520"/>
            <a:ext cx="5334015" cy="365129"/>
          </a:xfrm>
        </p:spPr>
        <p:txBody>
          <a:bodyPr/>
          <a:lstStyle>
            <a:lvl1pPr>
              <a:defRPr>
                <a:solidFill>
                  <a:srgbClr val="344068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4162A60-7156-8B5A-66FF-744B9EF817A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344068"/>
                </a:solidFill>
              </a:defRPr>
            </a:lvl1pPr>
          </a:lstStyle>
          <a:p>
            <a:pPr lvl="0"/>
            <a:fld id="{F2AB9BD6-AF51-4477-888B-8FAC417BCE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8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EC4FE64D-F435-F123-A770-5DC9726C339A}"/>
              </a:ext>
            </a:extLst>
          </p:cNvPr>
          <p:cNvSpPr/>
          <p:nvPr/>
        </p:nvSpPr>
        <p:spPr>
          <a:xfrm>
            <a:off x="0" y="4578345"/>
            <a:ext cx="12188823" cy="2279654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DACB80-3C99-657C-D941-4C300722E2A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8" y="0"/>
            <a:ext cx="12191987" cy="4578345"/>
          </a:xfrm>
          <a:solidFill>
            <a:srgbClr val="D9D9D9"/>
          </a:solidFill>
        </p:spPr>
        <p:txBody>
          <a:bodyPr lIns="457200" tIns="457200"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AA9C61-A6D2-383C-1C1C-EFC5590A58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4799365"/>
            <a:ext cx="10113648" cy="743681"/>
          </a:xfrm>
        </p:spPr>
        <p:txBody>
          <a:bodyPr tIns="0" bIns="0"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968FCC8-0595-524A-B7B3-C0B5FBE845E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097280" y="5715000"/>
            <a:ext cx="10113264" cy="609603"/>
          </a:xfrm>
        </p:spPr>
        <p:txBody>
          <a:bodyPr lIns="91440" tIns="0" rIns="9144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7A5BDA7-0733-0D2C-D676-3F32D22B49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3793DF-B0C3-4594-AF95-F9BBBBE143F6}" type="datetime1">
              <a:rPr lang="en-US"/>
              <a:pPr lvl="0"/>
              <a:t>4/27/2023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964A467-55AD-BBCF-7FAE-B4BF5629896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E7C7831-BAAF-6BEA-A0B0-D4A718E8C9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349D44-3ACF-4D72-8562-F3F273E384E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0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517E7C28-2C7E-79F3-E7C8-7BF65D4A7974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0D58443-D344-558B-B9D7-835D33C51C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0"/>
            <a:ext cx="10058400" cy="1450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6CA29C6-E203-4FAB-B148-C47CBA48CD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2108204"/>
            <a:ext cx="10058400" cy="37608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E814C-63A9-4E7F-BD0D-E0FA93AF6D9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218426" y="6446840"/>
            <a:ext cx="258485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00" b="0" i="0" u="none" strike="noStrike" kern="1200" cap="none" spc="0" baseline="0">
                <a:solidFill>
                  <a:srgbClr val="FFFFFF"/>
                </a:solidFill>
                <a:uFillTx/>
                <a:latin typeface="Arial Nova"/>
              </a:defRPr>
            </a:lvl1pPr>
          </a:lstStyle>
          <a:p>
            <a:pPr lvl="0"/>
            <a:fld id="{31F265FC-8251-4C48-9EBF-3898C3EBB690}" type="datetime1">
              <a:rPr lang="en-US"/>
              <a:pPr lvl="0"/>
              <a:t>4/27/2023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15F0D3-790A-031D-624D-5F82D885470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097280" y="6446840"/>
            <a:ext cx="681826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00" b="0" i="0" u="none" strike="noStrike" kern="1200" cap="all" spc="0" baseline="0">
                <a:solidFill>
                  <a:srgbClr val="FFFFFF"/>
                </a:solidFill>
                <a:uFillTx/>
                <a:latin typeface="Arial Nova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C960FE-1512-B9E4-176E-335C7B4C4AB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993584" y="6446840"/>
            <a:ext cx="78001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00" b="0" i="0" u="none" strike="noStrike" kern="1200" cap="none" spc="0" baseline="0">
                <a:solidFill>
                  <a:srgbClr val="FFFFFF"/>
                </a:solidFill>
                <a:uFillTx/>
                <a:latin typeface="Arial Nova"/>
              </a:defRPr>
            </a:lvl1pPr>
          </a:lstStyle>
          <a:p>
            <a:pPr lvl="0"/>
            <a:fld id="{650D08EC-2624-4B29-B730-5AC09C3E8F6D}" type="slidenum">
              <a:t>‹#›</a:t>
            </a:fld>
            <a:endParaRPr lang="en-US"/>
          </a:p>
        </p:txBody>
      </p: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F53FD394-41FE-0BB3-17CC-5435D69A6296}"/>
              </a:ext>
            </a:extLst>
          </p:cNvPr>
          <p:cNvCxnSpPr/>
          <p:nvPr/>
        </p:nvCxnSpPr>
        <p:spPr>
          <a:xfrm>
            <a:off x="1193529" y="1897379"/>
            <a:ext cx="9966960" cy="0"/>
          </a:xfrm>
          <a:prstGeom prst="straightConnector1">
            <a:avLst/>
          </a:prstGeom>
          <a:noFill/>
          <a:ln w="12701" cap="flat">
            <a:solidFill>
              <a:srgbClr val="404040"/>
            </a:solidFill>
            <a:prstDash val="solid"/>
            <a:miter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200" b="0" i="0" u="none" strike="noStrike" kern="1200" cap="none" spc="-50" baseline="0">
          <a:solidFill>
            <a:srgbClr val="404040"/>
          </a:solidFill>
          <a:uFillTx/>
          <a:latin typeface="Arial Nova Light"/>
        </a:defRPr>
      </a:lvl1pPr>
    </p:titleStyle>
    <p:bodyStyle>
      <a:lvl1pPr marL="91440" marR="0" lvl="0" indent="-91440" algn="l" defTabSz="914400" rtl="0" fontAlgn="auto" hangingPunct="1">
        <a:lnSpc>
          <a:spcPct val="120000"/>
        </a:lnSpc>
        <a:spcBef>
          <a:spcPts val="1200"/>
        </a:spcBef>
        <a:spcAft>
          <a:spcPts val="200"/>
        </a:spcAft>
        <a:buClr>
          <a:srgbClr val="1CADE4"/>
        </a:buClr>
        <a:buSzPct val="100000"/>
        <a:buFont typeface="Calibri" pitchFamily="34"/>
        <a:buChar char=" "/>
        <a:tabLst/>
        <a:defRPr lang="en-US" sz="1800" b="0" i="0" u="none" strike="noStrike" kern="1200" cap="none" spc="0" baseline="0">
          <a:solidFill>
            <a:srgbClr val="404040"/>
          </a:solidFill>
          <a:uFillTx/>
          <a:latin typeface="Arial Nova"/>
        </a:defRPr>
      </a:lvl1pPr>
      <a:lvl2pPr marL="384048" marR="0" lvl="1" indent="-182880" algn="l" defTabSz="914400" rtl="0" fontAlgn="auto" hangingPunct="1">
        <a:lnSpc>
          <a:spcPct val="120000"/>
        </a:lnSpc>
        <a:spcBef>
          <a:spcPts val="200"/>
        </a:spcBef>
        <a:spcAft>
          <a:spcPts val="400"/>
        </a:spcAft>
        <a:buSzPct val="100000"/>
        <a:buFont typeface="Calibri" pitchFamily="34"/>
        <a:buChar char="◦"/>
        <a:tabLst/>
        <a:defRPr lang="en-US" sz="1600" b="0" i="0" u="none" strike="noStrike" kern="1200" cap="none" spc="0" baseline="0">
          <a:solidFill>
            <a:srgbClr val="404040"/>
          </a:solidFill>
          <a:uFillTx/>
          <a:latin typeface="Arial Nova"/>
        </a:defRPr>
      </a:lvl2pPr>
      <a:lvl3pPr marL="566928" marR="0" lvl="2" indent="-182880" algn="l" defTabSz="914400" rtl="0" fontAlgn="auto" hangingPunct="1">
        <a:lnSpc>
          <a:spcPct val="120000"/>
        </a:lnSpc>
        <a:spcBef>
          <a:spcPts val="200"/>
        </a:spcBef>
        <a:spcAft>
          <a:spcPts val="400"/>
        </a:spcAft>
        <a:buSzPct val="100000"/>
        <a:buFont typeface="Calibri" pitchFamily="34"/>
        <a:buChar char="◦"/>
        <a:tabLst/>
        <a:defRPr lang="en-US" sz="1200" b="0" i="0" u="none" strike="noStrike" kern="1200" cap="none" spc="0" baseline="0">
          <a:solidFill>
            <a:srgbClr val="404040"/>
          </a:solidFill>
          <a:uFillTx/>
          <a:latin typeface="Arial Nova"/>
        </a:defRPr>
      </a:lvl3pPr>
      <a:lvl4pPr marL="749808" marR="0" lvl="3" indent="-182880" algn="l" defTabSz="914400" rtl="0" fontAlgn="auto" hangingPunct="1">
        <a:lnSpc>
          <a:spcPct val="120000"/>
        </a:lnSpc>
        <a:spcBef>
          <a:spcPts val="200"/>
        </a:spcBef>
        <a:spcAft>
          <a:spcPts val="400"/>
        </a:spcAft>
        <a:buSzPct val="100000"/>
        <a:buFont typeface="Calibri" pitchFamily="34"/>
        <a:buChar char="◦"/>
        <a:tabLst/>
        <a:defRPr lang="en-US" sz="1200" b="0" i="0" u="none" strike="noStrike" kern="1200" cap="none" spc="0" baseline="0">
          <a:solidFill>
            <a:srgbClr val="404040"/>
          </a:solidFill>
          <a:uFillTx/>
          <a:latin typeface="Arial Nova"/>
        </a:defRPr>
      </a:lvl4pPr>
      <a:lvl5pPr marL="932688" marR="0" lvl="4" indent="-182880" algn="l" defTabSz="914400" rtl="0" fontAlgn="auto" hangingPunct="1">
        <a:lnSpc>
          <a:spcPct val="120000"/>
        </a:lnSpc>
        <a:spcBef>
          <a:spcPts val="200"/>
        </a:spcBef>
        <a:spcAft>
          <a:spcPts val="400"/>
        </a:spcAft>
        <a:buSzPct val="100000"/>
        <a:buFont typeface="Calibri" pitchFamily="34"/>
        <a:buChar char="◦"/>
        <a:tabLst/>
        <a:defRPr lang="en-US" sz="1200" b="0" i="0" u="none" strike="noStrike" kern="1200" cap="none" spc="0" baseline="0">
          <a:solidFill>
            <a:srgbClr val="404040"/>
          </a:solidFill>
          <a:uFillTx/>
          <a:latin typeface="Arial Nov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.pl/blog/language/50-cytatow-dla-podrozujacych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olnelektury.pl" TargetMode="External"/><Relationship Id="rId5" Type="http://schemas.openxmlformats.org/officeDocument/2006/relationships/hyperlink" Target="https://sjp.pwn.pl/szukaj/podr&#243;&#380;.html" TargetMode="External"/><Relationship Id="rId4" Type="http://schemas.openxmlformats.org/officeDocument/2006/relationships/hyperlink" Target="https://pl.wikipedia.org/wiki/Podr&#243;&#380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>
            <a:extLst>
              <a:ext uri="{FF2B5EF4-FFF2-40B4-BE49-F238E27FC236}">
                <a16:creationId xmlns:a16="http://schemas.microsoft.com/office/drawing/2014/main" id="{43757455-216A-0CF6-53C3-B1B2AE8E89C7}"/>
              </a:ext>
            </a:extLst>
          </p:cNvPr>
          <p:cNvSpPr>
            <a:spLocks noMove="1" noResize="1"/>
          </p:cNvSpPr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id="{9E2E4160-BFB3-F8F6-D0E8-691E799CC466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2F85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 Nova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F8FAD8CD-66AF-291D-8008-576268B85A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16" b="-1"/>
          <a:stretch>
            <a:fillRect/>
          </a:stretch>
        </p:blipFill>
        <p:spPr>
          <a:xfrm>
            <a:off x="595237" y="595237"/>
            <a:ext cx="10991874" cy="561928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28">
            <a:extLst>
              <a:ext uri="{FF2B5EF4-FFF2-40B4-BE49-F238E27FC236}">
                <a16:creationId xmlns:a16="http://schemas.microsoft.com/office/drawing/2014/main" id="{7A005D9B-735B-F6EF-4876-DFDA1ED88430}"/>
              </a:ext>
            </a:extLst>
          </p:cNvPr>
          <p:cNvSpPr>
            <a:spLocks noMove="1" noResize="1"/>
          </p:cNvSpPr>
          <p:nvPr/>
        </p:nvSpPr>
        <p:spPr>
          <a:xfrm>
            <a:off x="477015" y="480060"/>
            <a:ext cx="11237976" cy="5897880"/>
          </a:xfrm>
          <a:prstGeom prst="rect">
            <a:avLst/>
          </a:prstGeom>
          <a:noFill/>
          <a:ln w="15873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 Nova"/>
            </a:endParaRPr>
          </a:p>
        </p:txBody>
      </p:sp>
      <p:sp>
        <p:nvSpPr>
          <p:cNvPr id="6" name="pole tekstowe 4">
            <a:extLst>
              <a:ext uri="{FF2B5EF4-FFF2-40B4-BE49-F238E27FC236}">
                <a16:creationId xmlns:a16="http://schemas.microsoft.com/office/drawing/2014/main" id="{E99A23AD-33C7-0551-C005-1A0D4CBD48F5}"/>
              </a:ext>
            </a:extLst>
          </p:cNvPr>
          <p:cNvSpPr txBox="1"/>
          <p:nvPr/>
        </p:nvSpPr>
        <p:spPr>
          <a:xfrm>
            <a:off x="5517270" y="1639747"/>
            <a:ext cx="6028474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800" b="1" i="0" u="none" strike="noStrike" kern="1200" cap="none" spc="0" baseline="0">
                <a:solidFill>
                  <a:srgbClr val="000000"/>
                </a:solidFill>
                <a:uFillTx/>
                <a:latin typeface="Arial Nova"/>
              </a:rPr>
              <a:t>  Motyw podróży w poznanych </a:t>
            </a:r>
            <a:endParaRPr lang="pl-PL" sz="2800" b="0" i="0" u="none" strike="noStrike" kern="1200" cap="none" spc="0" baseline="0">
              <a:solidFill>
                <a:srgbClr val="000000"/>
              </a:solidFill>
              <a:uFillTx/>
              <a:latin typeface="Arial Nova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800" b="1" i="0" u="none" strike="noStrike" kern="1200" cap="none" spc="0" baseline="0">
                <a:solidFill>
                  <a:srgbClr val="000000"/>
                </a:solidFill>
                <a:uFillTx/>
                <a:latin typeface="Arial Nova"/>
              </a:rPr>
              <a:t>         utworach literackich</a:t>
            </a:r>
            <a:endParaRPr lang="pl-PL" sz="2800" b="0" i="0" u="none" strike="noStrike" kern="1200" cap="none" spc="0" baseline="0">
              <a:solidFill>
                <a:srgbClr val="000000"/>
              </a:solidFill>
              <a:uFillTx/>
              <a:latin typeface="Arial Nova"/>
            </a:endParaRPr>
          </a:p>
        </p:txBody>
      </p:sp>
      <p:sp>
        <p:nvSpPr>
          <p:cNvPr id="7" name="pole tekstowe 5">
            <a:extLst>
              <a:ext uri="{FF2B5EF4-FFF2-40B4-BE49-F238E27FC236}">
                <a16:creationId xmlns:a16="http://schemas.microsoft.com/office/drawing/2014/main" id="{CEAD6139-4297-0DB4-5DB2-6053BC5B8359}"/>
              </a:ext>
            </a:extLst>
          </p:cNvPr>
          <p:cNvSpPr txBox="1"/>
          <p:nvPr/>
        </p:nvSpPr>
        <p:spPr>
          <a:xfrm>
            <a:off x="7214881" y="4678097"/>
            <a:ext cx="386787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Arial Nova"/>
              </a:rPr>
              <a:t>LENA PRYCZEK  VIII 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 descr="Obraz zawierający tekst, ssak, pływanie&#10;&#10;Opis wygenerowany automatycznie">
            <a:extLst>
              <a:ext uri="{FF2B5EF4-FFF2-40B4-BE49-F238E27FC236}">
                <a16:creationId xmlns:a16="http://schemas.microsoft.com/office/drawing/2014/main" id="{4FF99B8F-C1B3-6825-EC2A-72C0F0E2B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761865F-992C-7732-2EDA-F139CEF77D97}"/>
              </a:ext>
            </a:extLst>
          </p:cNvPr>
          <p:cNvSpPr txBox="1"/>
          <p:nvPr/>
        </p:nvSpPr>
        <p:spPr>
          <a:xfrm>
            <a:off x="625928" y="762000"/>
            <a:ext cx="435428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cs typeface="Calibri"/>
              </a:rPr>
              <a:t>Główni bohaterowie powieści przemierzają drogę do wnętrza starej szafy, która jest bramą do tajemniczej krainy – Narni. Tam poznają nie tylko niezbadany dotąd dla zwykłych śmiertelników teren, ale uczą się lojalności, męstwa, sprawiedliwości i braterstwa. Stają do walki z siłami zła, którego uosobieniem jest Biała Czarownica. Stają do walki, by bronić świata, którego częścią do tej pory nawet nie byli. W czasie podróży poznają fantastyczne stworzenia, magiczne, mówiące ludzkim głosem. </a:t>
            </a:r>
          </a:p>
          <a:p>
            <a:r>
              <a:rPr lang="pl-PL" dirty="0">
                <a:cs typeface="Calibri"/>
              </a:rPr>
              <a:t>,,Opowieści z Narni" to wędrówka w głąb własnej wyobraźni, która stała się dla grupy dzieci oderwaniem od szarej, wojennej rzeczywistości.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tekst, zabawka, pozowanie, lalka&#10;&#10;Opis wygenerowany automatycznie">
            <a:extLst>
              <a:ext uri="{FF2B5EF4-FFF2-40B4-BE49-F238E27FC236}">
                <a16:creationId xmlns:a16="http://schemas.microsoft.com/office/drawing/2014/main" id="{E63EEA2F-9F00-17B4-72F6-91F3090EB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933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noFill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1FB471A-D1B1-0330-F50C-8269D5688E01}"/>
              </a:ext>
            </a:extLst>
          </p:cNvPr>
          <p:cNvSpPr txBox="1"/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1" u="none" strike="noStrike" cap="none" spc="0" baseline="0">
                <a:uFillTx/>
                <a:latin typeface="+mj-lt"/>
                <a:ea typeface="+mj-ea"/>
                <a:cs typeface="+mj-cs"/>
              </a:rPr>
              <a:t>Mały książę </a:t>
            </a:r>
            <a:r>
              <a:rPr lang="en-US" sz="4000" b="0" i="0" u="none" strike="noStrike" cap="none" spc="0" baseline="0">
                <a:uFillTx/>
                <a:latin typeface="+mj-lt"/>
                <a:ea typeface="+mj-ea"/>
                <a:cs typeface="+mj-cs"/>
              </a:rPr>
              <a:t>Antoine de Saint-Exupéry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42F1BFF-891E-E993-E3B4-7900A7048F65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Podróż</a:t>
            </a:r>
            <a:r>
              <a:rPr lang="en-US" sz="1700" dirty="0"/>
              <a:t> </a:t>
            </a:r>
            <a:r>
              <a:rPr lang="en-US" sz="1700" dirty="0" err="1"/>
              <a:t>Małego</a:t>
            </a:r>
            <a:r>
              <a:rPr lang="en-US" sz="1700" dirty="0"/>
              <a:t> </a:t>
            </a:r>
            <a:r>
              <a:rPr lang="en-US" sz="1700" dirty="0" err="1"/>
              <a:t>Księcia</a:t>
            </a:r>
            <a:r>
              <a:rPr lang="en-US" sz="1700" dirty="0"/>
              <a:t> po </a:t>
            </a:r>
            <a:r>
              <a:rPr lang="en-US" sz="1700" dirty="0" err="1"/>
              <a:t>różnych</a:t>
            </a:r>
            <a:r>
              <a:rPr lang="en-US" sz="1700" dirty="0"/>
              <a:t> </a:t>
            </a:r>
            <a:r>
              <a:rPr lang="en-US" sz="1700" dirty="0" err="1"/>
              <a:t>planetach</a:t>
            </a:r>
            <a:r>
              <a:rPr lang="en-US" sz="1700" dirty="0"/>
              <a:t> to </a:t>
            </a:r>
            <a:r>
              <a:rPr lang="en-US" sz="1700" dirty="0" err="1"/>
              <a:t>idealny</a:t>
            </a:r>
            <a:r>
              <a:rPr lang="en-US" sz="1700" dirty="0"/>
              <a:t> </a:t>
            </a:r>
            <a:r>
              <a:rPr lang="en-US" sz="1700" dirty="0" err="1"/>
              <a:t>przykład</a:t>
            </a:r>
            <a:r>
              <a:rPr lang="en-US" sz="1700" dirty="0"/>
              <a:t> </a:t>
            </a:r>
            <a:r>
              <a:rPr lang="en-US" sz="1700" dirty="0" err="1"/>
              <a:t>lektury</a:t>
            </a:r>
            <a:r>
              <a:rPr lang="en-US" sz="1700" dirty="0"/>
              <a:t> z </a:t>
            </a:r>
            <a:r>
              <a:rPr lang="en-US" sz="1700" dirty="0" err="1"/>
              <a:t>motywem</a:t>
            </a:r>
            <a:r>
              <a:rPr lang="en-US" sz="1700" dirty="0"/>
              <a:t> </a:t>
            </a:r>
            <a:r>
              <a:rPr lang="en-US" sz="1700" dirty="0" err="1"/>
              <a:t>podróży</a:t>
            </a:r>
            <a:r>
              <a:rPr lang="en-US" sz="1700" dirty="0"/>
              <a:t>. </a:t>
            </a:r>
            <a:r>
              <a:rPr lang="en-US" sz="1700" dirty="0" err="1"/>
              <a:t>Właściwa</a:t>
            </a:r>
            <a:r>
              <a:rPr lang="en-US" sz="1700" dirty="0"/>
              <a:t> </a:t>
            </a:r>
            <a:r>
              <a:rPr lang="en-US" sz="1700" dirty="0" err="1"/>
              <a:t>akcja</a:t>
            </a:r>
            <a:r>
              <a:rPr lang="en-US" sz="1700" dirty="0"/>
              <a:t> </a:t>
            </a:r>
            <a:r>
              <a:rPr lang="en-US" sz="1700" dirty="0" err="1"/>
              <a:t>odbywa</a:t>
            </a:r>
            <a:r>
              <a:rPr lang="en-US" sz="1700" dirty="0"/>
              <a:t> </a:t>
            </a:r>
            <a:r>
              <a:rPr lang="en-US" sz="1700" dirty="0" err="1"/>
              <a:t>się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pustyni</a:t>
            </a:r>
            <a:r>
              <a:rPr lang="en-US" sz="1700" dirty="0"/>
              <a:t> </a:t>
            </a:r>
            <a:r>
              <a:rPr lang="en-US" sz="1700" dirty="0" err="1"/>
              <a:t>Saharze</a:t>
            </a:r>
            <a:r>
              <a:rPr lang="en-US" sz="1700" dirty="0"/>
              <a:t>,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której</a:t>
            </a:r>
            <a:r>
              <a:rPr lang="en-US" sz="1700" dirty="0"/>
              <a:t> </a:t>
            </a:r>
            <a:r>
              <a:rPr lang="en-US" sz="1700" dirty="0" err="1"/>
              <a:t>rozbił</a:t>
            </a:r>
            <a:r>
              <a:rPr lang="en-US" sz="1700" dirty="0"/>
              <a:t> </a:t>
            </a:r>
            <a:r>
              <a:rPr lang="en-US" sz="1700" dirty="0" err="1"/>
              <a:t>się</a:t>
            </a:r>
            <a:r>
              <a:rPr lang="en-US" sz="1700" dirty="0"/>
              <a:t> pilot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spotyka</a:t>
            </a:r>
            <a:r>
              <a:rPr lang="en-US" sz="1700" dirty="0"/>
              <a:t> </a:t>
            </a:r>
            <a:r>
              <a:rPr lang="en-US" sz="1700" dirty="0" err="1"/>
              <a:t>Małego</a:t>
            </a:r>
            <a:r>
              <a:rPr lang="en-US" sz="1700" dirty="0"/>
              <a:t> </a:t>
            </a:r>
            <a:r>
              <a:rPr lang="en-US" sz="1700" dirty="0" err="1"/>
              <a:t>Księcia</a:t>
            </a:r>
            <a:r>
              <a:rPr lang="en-US" sz="1700" dirty="0"/>
              <a:t>. </a:t>
            </a:r>
            <a:r>
              <a:rPr lang="en-US" sz="1700" dirty="0" err="1"/>
              <a:t>Chłopiec</a:t>
            </a:r>
            <a:r>
              <a:rPr lang="en-US" sz="1700" dirty="0"/>
              <a:t> </a:t>
            </a:r>
            <a:r>
              <a:rPr lang="en-US" sz="1700" dirty="0" err="1"/>
              <a:t>opowiada</a:t>
            </a:r>
            <a:r>
              <a:rPr lang="en-US" sz="1700" dirty="0"/>
              <a:t> o </a:t>
            </a:r>
            <a:r>
              <a:rPr lang="en-US" sz="1700" dirty="0" err="1"/>
              <a:t>swoim</a:t>
            </a:r>
            <a:r>
              <a:rPr lang="en-US" sz="1700" dirty="0"/>
              <a:t> </a:t>
            </a:r>
            <a:r>
              <a:rPr lang="en-US" sz="1700" dirty="0" err="1"/>
              <a:t>życiu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planecie</a:t>
            </a:r>
            <a:r>
              <a:rPr lang="en-US" sz="1700" dirty="0"/>
              <a:t> B-612, ale </a:t>
            </a:r>
            <a:r>
              <a:rPr lang="en-US" sz="1700" dirty="0" err="1"/>
              <a:t>także</a:t>
            </a:r>
            <a:r>
              <a:rPr lang="en-US" sz="1700" dirty="0"/>
              <a:t> </a:t>
            </a:r>
            <a:r>
              <a:rPr lang="en-US" sz="1700" dirty="0" err="1"/>
              <a:t>wędrówkach</a:t>
            </a:r>
            <a:r>
              <a:rPr lang="en-US" sz="1700" dirty="0"/>
              <a:t> po </a:t>
            </a:r>
            <a:r>
              <a:rPr lang="en-US" sz="1700" dirty="0" err="1"/>
              <a:t>innych</a:t>
            </a:r>
            <a:r>
              <a:rPr lang="en-US" sz="1700" dirty="0"/>
              <a:t> </a:t>
            </a:r>
            <a:r>
              <a:rPr lang="en-US" sz="1700" dirty="0" err="1"/>
              <a:t>planetach</a:t>
            </a:r>
            <a:r>
              <a:rPr lang="en-US" sz="1700" dirty="0"/>
              <a:t>, </a:t>
            </a:r>
            <a:r>
              <a:rPr lang="en-US" sz="1700" dirty="0" err="1"/>
              <a:t>gdzie</a:t>
            </a:r>
            <a:r>
              <a:rPr lang="en-US" sz="1700" dirty="0"/>
              <a:t> </a:t>
            </a:r>
            <a:r>
              <a:rPr lang="en-US" sz="1700" dirty="0" err="1"/>
              <a:t>spotyka</a:t>
            </a:r>
            <a:r>
              <a:rPr lang="en-US" sz="1700" dirty="0"/>
              <a:t> </a:t>
            </a:r>
            <a:r>
              <a:rPr lang="en-US" sz="1700" dirty="0" err="1"/>
              <a:t>ciekawych</a:t>
            </a:r>
            <a:r>
              <a:rPr lang="en-US" sz="1700" dirty="0"/>
              <a:t> </a:t>
            </a:r>
            <a:r>
              <a:rPr lang="en-US" sz="1700" dirty="0" err="1"/>
              <a:t>ludzi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zwierzęta</a:t>
            </a:r>
            <a:r>
              <a:rPr lang="en-US" sz="1700" dirty="0"/>
              <a:t>.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Mały </a:t>
            </a:r>
            <a:r>
              <a:rPr lang="en-US" sz="1700" dirty="0" err="1"/>
              <a:t>bohater</a:t>
            </a:r>
            <a:r>
              <a:rPr lang="en-US" sz="1700" dirty="0"/>
              <a:t> </a:t>
            </a:r>
            <a:r>
              <a:rPr lang="en-US" sz="1700" dirty="0" err="1"/>
              <a:t>dociera</a:t>
            </a:r>
            <a:r>
              <a:rPr lang="en-US" sz="1700" dirty="0"/>
              <a:t> </a:t>
            </a:r>
            <a:r>
              <a:rPr lang="en-US" sz="1700" dirty="0" err="1"/>
              <a:t>też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Ziemię</a:t>
            </a:r>
            <a:r>
              <a:rPr lang="en-US" sz="1700" dirty="0"/>
              <a:t>. </a:t>
            </a:r>
            <a:r>
              <a:rPr lang="en-US" sz="1700" dirty="0" err="1"/>
              <a:t>Spotyka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niej</a:t>
            </a:r>
            <a:r>
              <a:rPr lang="en-US" sz="1700" dirty="0"/>
              <a:t> </a:t>
            </a:r>
            <a:r>
              <a:rPr lang="en-US" sz="1700" dirty="0" err="1"/>
              <a:t>żmiję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lisa</a:t>
            </a:r>
            <a:r>
              <a:rPr lang="en-US" sz="17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Na </a:t>
            </a:r>
            <a:r>
              <a:rPr lang="en-US" sz="1700" dirty="0" err="1"/>
              <a:t>pozostałych</a:t>
            </a:r>
            <a:r>
              <a:rPr lang="en-US" sz="1700" dirty="0"/>
              <a:t> </a:t>
            </a:r>
            <a:r>
              <a:rPr lang="en-US" sz="1700" dirty="0" err="1"/>
              <a:t>planetach</a:t>
            </a:r>
            <a:r>
              <a:rPr lang="en-US" sz="1700" dirty="0"/>
              <a:t> </a:t>
            </a:r>
            <a:r>
              <a:rPr lang="en-US" sz="1700" dirty="0" err="1"/>
              <a:t>spotyka</a:t>
            </a:r>
            <a:r>
              <a:rPr lang="en-US" sz="1700" dirty="0"/>
              <a:t> m.in. </a:t>
            </a:r>
            <a:r>
              <a:rPr lang="en-US" sz="1700" dirty="0" err="1"/>
              <a:t>Króla</a:t>
            </a:r>
            <a:r>
              <a:rPr lang="en-US" sz="1700" dirty="0"/>
              <a:t>, </a:t>
            </a:r>
            <a:r>
              <a:rPr lang="en-US" sz="1700" dirty="0" err="1"/>
              <a:t>Próżnego</a:t>
            </a:r>
            <a:r>
              <a:rPr lang="en-US" sz="1700" dirty="0"/>
              <a:t>, </a:t>
            </a:r>
            <a:r>
              <a:rPr lang="en-US" sz="1700" dirty="0" err="1"/>
              <a:t>Pijaka</a:t>
            </a:r>
            <a:r>
              <a:rPr lang="en-US" sz="1700" dirty="0"/>
              <a:t>, </a:t>
            </a:r>
            <a:r>
              <a:rPr lang="en-US" sz="1700" dirty="0" err="1"/>
              <a:t>Bankiera</a:t>
            </a:r>
            <a:r>
              <a:rPr lang="en-US" sz="1700" dirty="0"/>
              <a:t>, </a:t>
            </a:r>
            <a:r>
              <a:rPr lang="en-US" sz="1700" dirty="0" err="1"/>
              <a:t>Latarnika</a:t>
            </a:r>
            <a:r>
              <a:rPr lang="en-US" sz="1700" dirty="0"/>
              <a:t> </a:t>
            </a:r>
            <a:r>
              <a:rPr lang="en-US" sz="1700" dirty="0" err="1"/>
              <a:t>czy</a:t>
            </a:r>
            <a:r>
              <a:rPr lang="en-US" sz="1700" dirty="0"/>
              <a:t> </a:t>
            </a:r>
            <a:r>
              <a:rPr lang="en-US" sz="1700" dirty="0" err="1"/>
              <a:t>Geografa</a:t>
            </a:r>
            <a:r>
              <a:rPr lang="en-US" sz="1700" dirty="0"/>
              <a:t>.</a:t>
            </a:r>
            <a:endParaRPr lang="en-US" sz="17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E19E467-B0D4-207C-CBEE-4A8E701D9AAF}"/>
              </a:ext>
            </a:extLst>
          </p:cNvPr>
          <p:cNvSpPr txBox="1"/>
          <p:nvPr/>
        </p:nvSpPr>
        <p:spPr>
          <a:xfrm>
            <a:off x="838199" y="3990205"/>
            <a:ext cx="10518776" cy="1200329"/>
          </a:xfrm>
          <a:prstGeom prst="rect">
            <a:avLst/>
          </a:prstGeom>
        </p:spPr>
        <p:txBody>
          <a:bodyPr vert="horz" wrap="square" lIns="91440" tIns="45720" rIns="91440" bIns="45720" rtlCol="0" anchor="b" anchorCtr="1" compatLnSpc="1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500" b="0" i="1" u="none" strike="noStrike" cap="none" spc="0" baseline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rPr>
              <a:t>Hobbit, czyli tam i z powrotem </a:t>
            </a:r>
            <a:r>
              <a:rPr lang="en-US" sz="4500" b="0" i="0" u="none" strike="noStrike" cap="none" spc="0" baseline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rPr>
              <a:t>J. R. R. Tolkien</a:t>
            </a:r>
          </a:p>
        </p:txBody>
      </p:sp>
      <p:pic>
        <p:nvPicPr>
          <p:cNvPr id="3" name="Obraz 3" descr="Obraz zawierający tekst, osoba, stojący, grupa&#10;&#10;Opis wygenerowany automatycznie">
            <a:extLst>
              <a:ext uri="{FF2B5EF4-FFF2-40B4-BE49-F238E27FC236}">
                <a16:creationId xmlns:a16="http://schemas.microsoft.com/office/drawing/2014/main" id="{0DA8D354-F156-6314-613C-77E389165B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448"/>
          <a:stretch/>
        </p:blipFill>
        <p:spPr>
          <a:xfrm>
            <a:off x="20" y="10"/>
            <a:ext cx="12191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857610"/>
            <a:ext cx="12191456" cy="2849976"/>
            <a:chOff x="476" y="-3923157"/>
            <a:chExt cx="10667524" cy="249372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 descr="Obraz zawierający mapa&#10;&#10;Opis wygenerowany automatycznie">
            <a:extLst>
              <a:ext uri="{FF2B5EF4-FFF2-40B4-BE49-F238E27FC236}">
                <a16:creationId xmlns:a16="http://schemas.microsoft.com/office/drawing/2014/main" id="{C013DB68-44E6-5095-8CE9-73902B298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370" r="9090" b="17347"/>
          <a:stretch/>
        </p:blipFill>
        <p:spPr>
          <a:xfrm>
            <a:off x="3555125" y="10"/>
            <a:ext cx="8636875" cy="6857990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A83AAFC-4B2C-DE99-4DD8-29A45B16E84B}"/>
              </a:ext>
            </a:extLst>
          </p:cNvPr>
          <p:cNvSpPr txBox="1"/>
          <p:nvPr/>
        </p:nvSpPr>
        <p:spPr>
          <a:xfrm>
            <a:off x="371094" y="2554768"/>
            <a:ext cx="4647220" cy="337054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err="1"/>
              <a:t>Akcja</a:t>
            </a:r>
            <a:r>
              <a:rPr lang="en-US" sz="1600" dirty="0"/>
              <a:t> </a:t>
            </a:r>
            <a:r>
              <a:rPr lang="en-US" sz="1600" err="1"/>
              <a:t>powieści</a:t>
            </a:r>
            <a:r>
              <a:rPr lang="en-US" sz="1600" dirty="0"/>
              <a:t> </a:t>
            </a:r>
            <a:r>
              <a:rPr lang="en-US" sz="1600" err="1"/>
              <a:t>Tolkiena</a:t>
            </a:r>
            <a:r>
              <a:rPr lang="en-US" sz="1600" dirty="0"/>
              <a:t> </a:t>
            </a:r>
            <a:r>
              <a:rPr lang="en-US" sz="1600" err="1"/>
              <a:t>rozgrywa</a:t>
            </a:r>
            <a:r>
              <a:rPr lang="en-US" sz="1600" dirty="0"/>
              <a:t> </a:t>
            </a:r>
            <a:r>
              <a:rPr lang="en-US" sz="1600" err="1"/>
              <a:t>się</a:t>
            </a:r>
            <a:r>
              <a:rPr lang="en-US" sz="1600" dirty="0"/>
              <a:t> w </a:t>
            </a:r>
            <a:r>
              <a:rPr lang="en-US" sz="1600" err="1"/>
              <a:t>Śródziemiu</a:t>
            </a:r>
            <a:r>
              <a:rPr lang="en-US" sz="1600" dirty="0"/>
              <a:t>. Jeden z </a:t>
            </a:r>
            <a:r>
              <a:rPr lang="en-US" sz="1600" err="1"/>
              <a:t>głównych</a:t>
            </a:r>
            <a:r>
              <a:rPr lang="en-US" sz="1600" dirty="0"/>
              <a:t> </a:t>
            </a:r>
            <a:r>
              <a:rPr lang="en-US" sz="1600" err="1"/>
              <a:t>bohaterów</a:t>
            </a:r>
            <a:r>
              <a:rPr lang="en-US" sz="1600" dirty="0"/>
              <a:t>, Bilbo Baggins, </a:t>
            </a:r>
            <a:r>
              <a:rPr lang="en-US" sz="1600" err="1"/>
              <a:t>wyrusza</a:t>
            </a:r>
            <a:r>
              <a:rPr lang="en-US" sz="1600" dirty="0"/>
              <a:t> w </a:t>
            </a:r>
            <a:r>
              <a:rPr lang="en-US" sz="1600" err="1"/>
              <a:t>podróż</a:t>
            </a:r>
            <a:r>
              <a:rPr lang="en-US" sz="1600" dirty="0"/>
              <a:t> </a:t>
            </a:r>
            <a:r>
              <a:rPr lang="en-US" sz="1600" err="1"/>
              <a:t>wraz</a:t>
            </a:r>
            <a:r>
              <a:rPr lang="en-US" sz="1600" dirty="0"/>
              <a:t> z </a:t>
            </a:r>
            <a:r>
              <a:rPr lang="en-US" sz="1600" err="1"/>
              <a:t>Krasonludami</a:t>
            </a:r>
            <a:r>
              <a:rPr lang="en-US" sz="1600" dirty="0"/>
              <a:t> </a:t>
            </a:r>
            <a:r>
              <a:rPr lang="en-US" sz="1600" err="1"/>
              <a:t>i</a:t>
            </a:r>
            <a:r>
              <a:rPr lang="en-US" sz="1600" dirty="0"/>
              <a:t> </a:t>
            </a:r>
            <a:r>
              <a:rPr lang="en-US" sz="1600" err="1"/>
              <a:t>Gandalfem</a:t>
            </a:r>
            <a:r>
              <a:rPr lang="en-US" sz="1600" dirty="0"/>
              <a:t>. </a:t>
            </a:r>
            <a:endParaRPr lang="en-US" sz="16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Celem </a:t>
            </a:r>
            <a:r>
              <a:rPr lang="en-US" sz="1600" err="1"/>
              <a:t>podróży</a:t>
            </a:r>
            <a:r>
              <a:rPr lang="en-US" sz="1600" dirty="0"/>
              <a:t> jest </a:t>
            </a:r>
            <a:r>
              <a:rPr lang="en-US" sz="1600" err="1"/>
              <a:t>Samotna</a:t>
            </a:r>
            <a:r>
              <a:rPr lang="en-US" sz="1600" dirty="0"/>
              <a:t> Góra </a:t>
            </a:r>
            <a:r>
              <a:rPr lang="en-US" sz="1600" err="1"/>
              <a:t>zajmowana</a:t>
            </a:r>
            <a:r>
              <a:rPr lang="en-US" sz="1600" dirty="0"/>
              <a:t> </a:t>
            </a:r>
            <a:r>
              <a:rPr lang="en-US" sz="1600" err="1"/>
              <a:t>przez</a:t>
            </a:r>
            <a:r>
              <a:rPr lang="en-US" sz="1600" dirty="0"/>
              <a:t> </a:t>
            </a:r>
            <a:r>
              <a:rPr lang="en-US" sz="1600" err="1"/>
              <a:t>smoka</a:t>
            </a:r>
            <a:r>
              <a:rPr lang="en-US" sz="1600" dirty="0"/>
              <a:t> </a:t>
            </a:r>
            <a:r>
              <a:rPr lang="en-US" sz="1600" err="1"/>
              <a:t>Smauga</a:t>
            </a:r>
            <a:r>
              <a:rPr lang="en-US" sz="1600" dirty="0"/>
              <a:t> </a:t>
            </a:r>
            <a:r>
              <a:rPr lang="en-US" sz="1600" err="1"/>
              <a:t>i</a:t>
            </a:r>
            <a:r>
              <a:rPr lang="en-US" sz="1600" dirty="0"/>
              <a:t> </a:t>
            </a:r>
            <a:r>
              <a:rPr lang="en-US" sz="1600" err="1"/>
              <a:t>odzyskanie</a:t>
            </a:r>
            <a:r>
              <a:rPr lang="en-US" sz="1600" dirty="0"/>
              <a:t> </a:t>
            </a:r>
            <a:r>
              <a:rPr lang="en-US" sz="1600" err="1"/>
              <a:t>zagarniętych</a:t>
            </a:r>
            <a:r>
              <a:rPr lang="en-US" sz="1600" dirty="0"/>
              <a:t> </a:t>
            </a:r>
            <a:r>
              <a:rPr lang="en-US" sz="1600" err="1"/>
              <a:t>skarbów</a:t>
            </a:r>
            <a:r>
              <a:rPr lang="en-US" sz="1600" dirty="0"/>
              <a:t> </a:t>
            </a:r>
            <a:r>
              <a:rPr lang="en-US" sz="1600" err="1"/>
              <a:t>i</a:t>
            </a:r>
            <a:r>
              <a:rPr lang="en-US" sz="1600" dirty="0"/>
              <a:t> </a:t>
            </a:r>
            <a:r>
              <a:rPr lang="en-US" sz="1600" err="1"/>
              <a:t>dawnej</a:t>
            </a:r>
            <a:r>
              <a:rPr lang="en-US" sz="1600" dirty="0"/>
              <a:t> </a:t>
            </a:r>
            <a:r>
              <a:rPr lang="en-US" sz="1600" err="1"/>
              <a:t>siedziby</a:t>
            </a:r>
            <a:r>
              <a:rPr lang="en-US" sz="1600" dirty="0"/>
              <a:t> </a:t>
            </a:r>
            <a:r>
              <a:rPr lang="en-US" sz="1600" err="1"/>
              <a:t>Krasoludów</a:t>
            </a:r>
            <a:r>
              <a:rPr lang="en-US" sz="1600" dirty="0"/>
              <a:t>. </a:t>
            </a:r>
            <a:endParaRPr lang="en-US" sz="16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err="1"/>
              <a:t>Wyprawa</a:t>
            </a:r>
            <a:r>
              <a:rPr lang="en-US" sz="1600" dirty="0"/>
              <a:t> </a:t>
            </a:r>
            <a:r>
              <a:rPr lang="en-US" sz="1600" err="1"/>
              <a:t>podąża</a:t>
            </a:r>
            <a:r>
              <a:rPr lang="en-US" sz="1600" dirty="0"/>
              <a:t> m.in. </a:t>
            </a:r>
            <a:r>
              <a:rPr lang="en-US" sz="1600" err="1"/>
              <a:t>przez</a:t>
            </a:r>
            <a:r>
              <a:rPr lang="en-US" sz="1600" dirty="0"/>
              <a:t> </a:t>
            </a:r>
            <a:r>
              <a:rPr lang="en-US" sz="1600" err="1"/>
              <a:t>Dzikie</a:t>
            </a:r>
            <a:r>
              <a:rPr lang="en-US" sz="1600" dirty="0"/>
              <a:t> </a:t>
            </a:r>
            <a:r>
              <a:rPr lang="en-US" sz="1600" err="1"/>
              <a:t>Kraje</a:t>
            </a:r>
            <a:r>
              <a:rPr lang="en-US" sz="1600" dirty="0"/>
              <a:t>, </a:t>
            </a:r>
            <a:r>
              <a:rPr lang="en-US" sz="1600" err="1"/>
              <a:t>Góry</a:t>
            </a:r>
            <a:r>
              <a:rPr lang="en-US" sz="1600" dirty="0"/>
              <a:t> </a:t>
            </a:r>
            <a:r>
              <a:rPr lang="en-US" sz="1600" err="1"/>
              <a:t>Mgliste</a:t>
            </a:r>
            <a:r>
              <a:rPr lang="en-US" sz="1600" dirty="0"/>
              <a:t>, Miasto </a:t>
            </a:r>
            <a:r>
              <a:rPr lang="en-US" sz="1600" err="1"/>
              <a:t>nad</a:t>
            </a:r>
            <a:r>
              <a:rPr lang="en-US" sz="1600" dirty="0"/>
              <a:t> </a:t>
            </a:r>
            <a:r>
              <a:rPr lang="en-US" sz="1600" err="1"/>
              <a:t>Jeziorem</a:t>
            </a:r>
            <a:r>
              <a:rPr lang="en-US" sz="1600" dirty="0"/>
              <a:t> </a:t>
            </a:r>
            <a:r>
              <a:rPr lang="en-US" sz="1600" err="1"/>
              <a:t>czy</a:t>
            </a:r>
            <a:r>
              <a:rPr lang="en-US" sz="1600" dirty="0"/>
              <a:t> </a:t>
            </a:r>
            <a:r>
              <a:rPr lang="en-US" sz="1600" err="1"/>
              <a:t>ruiny</a:t>
            </a:r>
            <a:r>
              <a:rPr lang="en-US" sz="1600" dirty="0"/>
              <a:t> </a:t>
            </a:r>
            <a:r>
              <a:rPr lang="en-US" sz="1600" err="1"/>
              <a:t>miasta</a:t>
            </a:r>
            <a:r>
              <a:rPr lang="en-US" sz="1600" dirty="0"/>
              <a:t> Dal.</a:t>
            </a:r>
            <a:endParaRPr lang="en-US" sz="16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Bilbo </a:t>
            </a:r>
            <a:r>
              <a:rPr lang="en-US" sz="1600" err="1"/>
              <a:t>poza</a:t>
            </a:r>
            <a:r>
              <a:rPr lang="en-US" sz="1600" dirty="0"/>
              <a:t> </a:t>
            </a:r>
            <a:r>
              <a:rPr lang="en-US" sz="1600" err="1"/>
              <a:t>niewątpliwie</a:t>
            </a:r>
            <a:r>
              <a:rPr lang="en-US" sz="1600" dirty="0"/>
              <a:t> </a:t>
            </a:r>
            <a:r>
              <a:rPr lang="en-US" sz="1600" err="1"/>
              <a:t>ciekawą</a:t>
            </a:r>
            <a:r>
              <a:rPr lang="en-US" sz="1600" dirty="0"/>
              <a:t> </a:t>
            </a:r>
            <a:r>
              <a:rPr lang="en-US" sz="1600" err="1"/>
              <a:t>wyprawą</a:t>
            </a:r>
            <a:r>
              <a:rPr lang="en-US" sz="1600" dirty="0"/>
              <a:t> </a:t>
            </a:r>
            <a:r>
              <a:rPr lang="en-US" sz="1600" err="1"/>
              <a:t>przeżył</a:t>
            </a:r>
            <a:r>
              <a:rPr lang="en-US" sz="1600" dirty="0"/>
              <a:t> </a:t>
            </a:r>
            <a:r>
              <a:rPr lang="en-US" sz="1600" err="1"/>
              <a:t>przemianę</a:t>
            </a:r>
            <a:r>
              <a:rPr lang="en-US" sz="1600" dirty="0"/>
              <a:t> </a:t>
            </a:r>
            <a:r>
              <a:rPr lang="en-US" sz="1600" err="1"/>
              <a:t>wewnętrzną</a:t>
            </a:r>
            <a:r>
              <a:rPr lang="en-US" sz="1600" dirty="0"/>
              <a:t>. Z </a:t>
            </a:r>
            <a:r>
              <a:rPr lang="en-US" sz="1600" err="1"/>
              <a:t>nudnego</a:t>
            </a:r>
            <a:r>
              <a:rPr lang="en-US" sz="1600" dirty="0"/>
              <a:t>, </a:t>
            </a:r>
            <a:r>
              <a:rPr lang="en-US" sz="1600" err="1"/>
              <a:t>lubiącego</a:t>
            </a:r>
            <a:r>
              <a:rPr lang="en-US" sz="1600" dirty="0"/>
              <a:t> </a:t>
            </a:r>
            <a:r>
              <a:rPr lang="en-US" sz="1600" err="1"/>
              <a:t>domowe</a:t>
            </a:r>
            <a:r>
              <a:rPr lang="en-US" sz="1600" dirty="0"/>
              <a:t> </a:t>
            </a:r>
            <a:r>
              <a:rPr lang="en-US" sz="1600" err="1"/>
              <a:t>zacisze</a:t>
            </a:r>
            <a:r>
              <a:rPr lang="en-US" sz="1600" dirty="0"/>
              <a:t> </a:t>
            </a:r>
            <a:r>
              <a:rPr lang="en-US" sz="1600" err="1"/>
              <a:t>hobbita</a:t>
            </a:r>
            <a:r>
              <a:rPr lang="en-US" sz="1600" dirty="0"/>
              <a:t>, </a:t>
            </a:r>
            <a:r>
              <a:rPr lang="en-US" sz="1600" err="1"/>
              <a:t>stał</a:t>
            </a:r>
            <a:r>
              <a:rPr lang="en-US" sz="1600" dirty="0"/>
              <a:t> </a:t>
            </a:r>
            <a:r>
              <a:rPr lang="en-US" sz="1600" err="1"/>
              <a:t>się</a:t>
            </a:r>
            <a:r>
              <a:rPr lang="en-US" sz="1600" dirty="0"/>
              <a:t> </a:t>
            </a:r>
            <a:r>
              <a:rPr lang="en-US" sz="1600" err="1"/>
              <a:t>odważnym</a:t>
            </a:r>
            <a:r>
              <a:rPr lang="en-US" sz="1600" dirty="0"/>
              <a:t> </a:t>
            </a:r>
            <a:r>
              <a:rPr lang="en-US" sz="1600" err="1"/>
              <a:t>i</a:t>
            </a:r>
            <a:r>
              <a:rPr lang="en-US" sz="1600" dirty="0"/>
              <a:t> </a:t>
            </a:r>
            <a:r>
              <a:rPr lang="en-US" sz="1600" err="1"/>
              <a:t>przede</a:t>
            </a:r>
            <a:r>
              <a:rPr lang="en-US" sz="1600" dirty="0"/>
              <a:t> </a:t>
            </a:r>
            <a:r>
              <a:rPr lang="en-US" sz="1600" err="1"/>
              <a:t>wszystkim</a:t>
            </a:r>
            <a:r>
              <a:rPr lang="en-US" sz="1600" dirty="0"/>
              <a:t>, </a:t>
            </a:r>
            <a:r>
              <a:rPr lang="en-US" sz="1600" err="1"/>
              <a:t>ważnym</a:t>
            </a:r>
            <a:r>
              <a:rPr lang="en-US" sz="1600" dirty="0"/>
              <a:t>, </a:t>
            </a:r>
            <a:r>
              <a:rPr lang="en-US" sz="1600" err="1"/>
              <a:t>członkiem</a:t>
            </a:r>
            <a:r>
              <a:rPr lang="en-US" sz="1600" dirty="0"/>
              <a:t> </a:t>
            </a:r>
            <a:r>
              <a:rPr lang="en-US" sz="1600" err="1"/>
              <a:t>wyprawy</a:t>
            </a:r>
            <a:r>
              <a:rPr lang="en-US" sz="1600" dirty="0"/>
              <a:t>. </a:t>
            </a:r>
            <a:r>
              <a:rPr lang="en-US" sz="1600" err="1"/>
              <a:t>Poznał</a:t>
            </a:r>
            <a:r>
              <a:rPr lang="en-US" sz="1600" dirty="0"/>
              <a:t> </a:t>
            </a:r>
            <a:r>
              <a:rPr lang="en-US" sz="1600" err="1"/>
              <a:t>smak</a:t>
            </a:r>
            <a:r>
              <a:rPr lang="en-US" sz="1600" dirty="0"/>
              <a:t> </a:t>
            </a:r>
            <a:r>
              <a:rPr lang="en-US" sz="1600" err="1"/>
              <a:t>przygody</a:t>
            </a:r>
            <a:r>
              <a:rPr lang="en-US" sz="1600" dirty="0"/>
              <a:t>, </a:t>
            </a:r>
            <a:r>
              <a:rPr lang="en-US" sz="1600" err="1"/>
              <a:t>którą</a:t>
            </a:r>
            <a:r>
              <a:rPr lang="en-US" sz="1600" dirty="0"/>
              <a:t> </a:t>
            </a:r>
            <a:r>
              <a:rPr lang="en-US" sz="1600" err="1"/>
              <a:t>będzie</a:t>
            </a:r>
            <a:r>
              <a:rPr lang="en-US" sz="1600" dirty="0"/>
              <a:t> </a:t>
            </a:r>
            <a:r>
              <a:rPr lang="en-US" sz="1600" err="1"/>
              <a:t>wspominał</a:t>
            </a:r>
            <a:r>
              <a:rPr lang="en-US" sz="1600" dirty="0"/>
              <a:t> do </a:t>
            </a:r>
            <a:r>
              <a:rPr lang="en-US" sz="1600" err="1"/>
              <a:t>końca</a:t>
            </a:r>
            <a:r>
              <a:rPr lang="en-US" sz="1600" dirty="0"/>
              <a:t> </a:t>
            </a:r>
            <a:r>
              <a:rPr lang="en-US" sz="1600" err="1"/>
              <a:t>swojego</a:t>
            </a:r>
            <a:r>
              <a:rPr lang="en-US" sz="1600" dirty="0"/>
              <a:t> </a:t>
            </a:r>
            <a:r>
              <a:rPr lang="en-US" sz="1600" err="1"/>
              <a:t>życia</a:t>
            </a:r>
            <a:r>
              <a:rPr lang="en-US" sz="1600" dirty="0"/>
              <a:t>.</a:t>
            </a:r>
            <a:endParaRPr lang="en-US" sz="1600" dirty="0">
              <a:cs typeface="Calibri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50C5E50-A5A8-B3B0-75BF-8207CBA09BA6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+mj-lt"/>
                <a:ea typeface="+mj-ea"/>
                <a:cs typeface="+mj-cs"/>
              </a:rPr>
              <a:t>BIBLIOGRAFIA</a:t>
            </a:r>
          </a:p>
        </p:txBody>
      </p:sp>
      <p:pic>
        <p:nvPicPr>
          <p:cNvPr id="4" name="Picture 3" descr="Strisce di carta colorate">
            <a:extLst>
              <a:ext uri="{FF2B5EF4-FFF2-40B4-BE49-F238E27FC236}">
                <a16:creationId xmlns:a16="http://schemas.microsoft.com/office/drawing/2014/main" id="{80A3CB7C-ED7A-4FC8-6118-8CFE09D42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3" r="31355" b="-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13FD274-4936-BDEE-16E8-D1009654B813}"/>
              </a:ext>
            </a:extLst>
          </p:cNvPr>
          <p:cNvSpPr txBox="1"/>
          <p:nvPr/>
        </p:nvSpPr>
        <p:spPr>
          <a:xfrm>
            <a:off x="489856" y="585107"/>
            <a:ext cx="5851071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dirty="0">
                <a:ea typeface="+mn-lt"/>
                <a:cs typeface="+mn-lt"/>
                <a:hlinkClick r:id="rId3"/>
              </a:rPr>
              <a:t>https://www.ef.pl/blog/language/50-cytatow-dla-podrozujacych/</a:t>
            </a:r>
            <a:endParaRPr lang="pl-PL">
              <a:ea typeface="+mn-lt"/>
              <a:cs typeface="+mn-lt"/>
            </a:endParaRPr>
          </a:p>
          <a:p>
            <a:endParaRPr lang="pl-PL" dirty="0">
              <a:cs typeface="Calibri"/>
            </a:endParaRPr>
          </a:p>
          <a:p>
            <a:r>
              <a:rPr lang="pl-PL" dirty="0">
                <a:ea typeface="+mn-lt"/>
                <a:cs typeface="+mn-lt"/>
                <a:hlinkClick r:id="rId4"/>
              </a:rPr>
              <a:t>https://pl.wikipedia.org/wiki/Podróż</a:t>
            </a:r>
            <a:endParaRPr lang="pl-PL">
              <a:ea typeface="+mn-lt"/>
              <a:cs typeface="+mn-lt"/>
            </a:endParaRPr>
          </a:p>
          <a:p>
            <a:endParaRPr lang="pl-PL" dirty="0">
              <a:cs typeface="Calibri"/>
            </a:endParaRPr>
          </a:p>
          <a:p>
            <a:r>
              <a:rPr lang="pl-PL" i="1" dirty="0">
                <a:cs typeface="Calibri"/>
              </a:rPr>
              <a:t>Literatura Polska</a:t>
            </a:r>
            <a:r>
              <a:rPr lang="pl-PL" dirty="0">
                <a:cs typeface="Calibri"/>
              </a:rPr>
              <a:t>, PIW, Warszawa 1996, s. 55</a:t>
            </a:r>
          </a:p>
          <a:p>
            <a:r>
              <a:rPr lang="pl-PL" dirty="0">
                <a:ea typeface="+mn-lt"/>
                <a:cs typeface="+mn-lt"/>
                <a:hlinkClick r:id="rId5"/>
              </a:rPr>
              <a:t>https://sjp.pwn.pl/szukaj/podróż.html</a:t>
            </a:r>
            <a:endParaRPr lang="pl-PL">
              <a:ea typeface="+mn-lt"/>
              <a:cs typeface="+mn-lt"/>
            </a:endParaRP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  <a:hlinkClick r:id="rId6"/>
              </a:rPr>
              <a:t>https://wolnelektury.pl</a:t>
            </a:r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272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 descr="Obraz zawierający na wolnym powietrzu&#10;&#10;Opis wygenerowany automatycznie">
            <a:extLst>
              <a:ext uri="{FF2B5EF4-FFF2-40B4-BE49-F238E27FC236}">
                <a16:creationId xmlns:a16="http://schemas.microsoft.com/office/drawing/2014/main" id="{8BD0B292-4393-6C6F-5671-A68B036C0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1" y="-4178"/>
            <a:ext cx="12189774" cy="64037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4">
            <a:extLst>
              <a:ext uri="{FF2B5EF4-FFF2-40B4-BE49-F238E27FC236}">
                <a16:creationId xmlns:a16="http://schemas.microsoft.com/office/drawing/2014/main" id="{A16BD75E-D4F8-A025-505A-0F1273828DAA}"/>
              </a:ext>
            </a:extLst>
          </p:cNvPr>
          <p:cNvSpPr txBox="1"/>
          <p:nvPr/>
        </p:nvSpPr>
        <p:spPr>
          <a:xfrm>
            <a:off x="308655" y="540154"/>
            <a:ext cx="6250326" cy="27699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0" i="0" u="none" strike="noStrike" kern="1200" cap="none" spc="0" baseline="0">
                <a:solidFill>
                  <a:srgbClr val="000000"/>
                </a:solidFill>
                <a:uFillTx/>
                <a:latin typeface="Arial Nova"/>
              </a:rPr>
              <a:t>,,Za dwadzieścia lat bardziej będziesz żałował tego, czego nie zrobiłeś, niż tego co zrobiłeś. Więc odwiąż liny, opuść bezpieczną przystań. Złap w żagle pomyślne wiatry. Podróżuj, śnij, odkrywaj".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 Nova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 Nova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Arial Nova"/>
              </a:rPr>
              <a:t>                                                         - </a:t>
            </a:r>
            <a:r>
              <a:rPr lang="pl-PL" sz="1800" b="0" i="1" u="none" strike="noStrike" kern="1200" cap="none" spc="0" baseline="0">
                <a:solidFill>
                  <a:srgbClr val="000000"/>
                </a:solidFill>
                <a:uFillTx/>
                <a:latin typeface="Arial Nova"/>
              </a:rPr>
              <a:t>Mark Twain, pisarz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B434553-164B-5A3C-9574-B809986EAAAD}"/>
              </a:ext>
            </a:extLst>
          </p:cNvPr>
          <p:cNvSpPr>
            <a:spLocks noMove="1" noResize="1"/>
          </p:cNvSpPr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3" name="Straight Connector 10">
            <a:extLst>
              <a:ext uri="{FF2B5EF4-FFF2-40B4-BE49-F238E27FC236}">
                <a16:creationId xmlns:a16="http://schemas.microsoft.com/office/drawing/2014/main" id="{40B36030-BFAA-934E-5518-B8DB478352D7}"/>
              </a:ext>
            </a:extLst>
          </p:cNvPr>
          <p:cNvCxnSpPr>
            <a:cxnSpLocks noMove="1" noResize="1"/>
          </p:cNvCxnSpPr>
          <p:nvPr/>
        </p:nvCxnSpPr>
        <p:spPr>
          <a:xfrm>
            <a:off x="1193529" y="1897379"/>
            <a:ext cx="9966960" cy="0"/>
          </a:xfrm>
          <a:prstGeom prst="straightConnector1">
            <a:avLst/>
          </a:prstGeom>
          <a:noFill/>
          <a:ln w="12701" cap="flat">
            <a:solidFill>
              <a:srgbClr val="404040"/>
            </a:solidFill>
            <a:prstDash val="solid"/>
            <a:miter/>
          </a:ln>
        </p:spPr>
      </p:cxnSp>
      <p:sp>
        <p:nvSpPr>
          <p:cNvPr id="4" name="Rectangle 12">
            <a:extLst>
              <a:ext uri="{FF2B5EF4-FFF2-40B4-BE49-F238E27FC236}">
                <a16:creationId xmlns:a16="http://schemas.microsoft.com/office/drawing/2014/main" id="{151EEFC3-7533-94CE-0AC7-E2CD72C7DC70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6318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 Nova"/>
            </a:endParaRPr>
          </a:p>
        </p:txBody>
      </p:sp>
      <p:cxnSp>
        <p:nvCxnSpPr>
          <p:cNvPr id="5" name="Straight Connector 14">
            <a:extLst>
              <a:ext uri="{FF2B5EF4-FFF2-40B4-BE49-F238E27FC236}">
                <a16:creationId xmlns:a16="http://schemas.microsoft.com/office/drawing/2014/main" id="{7E8EA1CD-63CB-8D21-BB1B-0637E82E5BD7}"/>
              </a:ext>
            </a:extLst>
          </p:cNvPr>
          <p:cNvCxnSpPr>
            <a:cxnSpLocks noMove="1" noResize="1"/>
          </p:cNvCxnSpPr>
          <p:nvPr/>
        </p:nvCxnSpPr>
        <p:spPr>
          <a:xfrm>
            <a:off x="590931" y="2633965"/>
            <a:ext cx="2834640" cy="0"/>
          </a:xfrm>
          <a:prstGeom prst="straightConnector1">
            <a:avLst/>
          </a:prstGeom>
          <a:noFill/>
          <a:ln w="12701" cap="flat">
            <a:solidFill>
              <a:srgbClr val="404040"/>
            </a:solidFill>
            <a:prstDash val="solid"/>
            <a:miter/>
          </a:ln>
        </p:spPr>
      </p:cxnSp>
      <p:sp>
        <p:nvSpPr>
          <p:cNvPr id="6" name="pole tekstowe 3">
            <a:extLst>
              <a:ext uri="{FF2B5EF4-FFF2-40B4-BE49-F238E27FC236}">
                <a16:creationId xmlns:a16="http://schemas.microsoft.com/office/drawing/2014/main" id="{23A8DFB8-67B9-58C6-DBA1-46FFCCF10C7A}"/>
              </a:ext>
            </a:extLst>
          </p:cNvPr>
          <p:cNvSpPr txBox="1"/>
          <p:nvPr/>
        </p:nvSpPr>
        <p:spPr>
          <a:xfrm>
            <a:off x="116192" y="389113"/>
            <a:ext cx="3509247" cy="56942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404040"/>
                </a:solidFill>
                <a:uFillTx/>
                <a:latin typeface="Arial Nova"/>
              </a:rPr>
              <a:t>Podróż</a:t>
            </a:r>
            <a:r>
              <a:rPr lang="en-US" sz="1400" b="0" i="0" u="none" strike="noStrike" kern="1200" cap="none" spc="0" baseline="0">
                <a:solidFill>
                  <a:srgbClr val="404040"/>
                </a:solidFill>
                <a:uFillTx/>
                <a:latin typeface="Arial Nova"/>
              </a:rPr>
              <a:t>  – przemieszczanie się ludzi pomiędzy odległymi geograficznie lokalizacjami. Podróż można odbyć pieszo, rowerem, samochodem, autobusem, pociągiem, statkiem, samolotem lub w inny sposób. Podróżować można z bagażem lub bez, w jedną stronę lub w obie strony. Podróż może obejmować stosunkowo krótkie pobyty w kolejnych lokalizacjach, np. w przypadku turystyki.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404040"/>
              </a:solidFill>
              <a:uFillTx/>
              <a:latin typeface="Arial Nova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404040"/>
                </a:solidFill>
                <a:uFillTx/>
                <a:latin typeface="Arial Nova"/>
              </a:rPr>
              <a:t>Osoba podróżująca pieszo to </a:t>
            </a:r>
            <a:r>
              <a:rPr lang="en-US" sz="1400" b="1" i="0" u="none" strike="noStrike" kern="1200" cap="none" spc="0" baseline="0">
                <a:solidFill>
                  <a:srgbClr val="404040"/>
                </a:solidFill>
                <a:uFillTx/>
                <a:latin typeface="Arial Nova"/>
              </a:rPr>
              <a:t>wędrowiec</a:t>
            </a:r>
            <a:r>
              <a:rPr lang="en-US" sz="1400" b="0" i="0" u="none" strike="noStrike" kern="1200" cap="none" spc="0" baseline="0">
                <a:solidFill>
                  <a:srgbClr val="404040"/>
                </a:solidFill>
                <a:uFillTx/>
                <a:latin typeface="Arial Nova"/>
              </a:rPr>
              <a:t>, podróżujący środkiem komunikacji to podróżny lub wojażer. 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404040"/>
              </a:solidFill>
              <a:uFillTx/>
              <a:latin typeface="Arial Nova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404040"/>
                </a:solidFill>
                <a:uFillTx/>
                <a:latin typeface="Arial Nova"/>
              </a:rPr>
              <a:t>Tak definiuje podróż i wędrowca Wikipedia. Ujmuje zagadnienie w sposób bardzo dosłowny. Literatura podchodzi do tego tematu nieco inaczej. Podróż, wędrówka może odbywać się nie tylko w sposób dosłowny, ale także duchowy. Bohater literacki odbywa podróż w głąb siebie, żeby na przykład przemyśleć swoje życie, czy postępowanie. Może pod wpływem tych przemyśleń dokonać w sobie zmiany na lepsze lub gorsze – w zależności od okoliczności. W szkole podstawowej poznaliśmy klika utworów literackich poruszających ten temat na różne sposoby. </a:t>
            </a:r>
          </a:p>
        </p:txBody>
      </p:sp>
      <p:pic>
        <p:nvPicPr>
          <p:cNvPr id="7" name="Obraz 3" descr="Obraz zawierający tekst, niebo, szereg&#10;&#10;Opis wygenerowany automatycznie">
            <a:extLst>
              <a:ext uri="{FF2B5EF4-FFF2-40B4-BE49-F238E27FC236}">
                <a16:creationId xmlns:a16="http://schemas.microsoft.com/office/drawing/2014/main" id="{90053582-E819-2087-F067-AC92F9BD3E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26" r="15478" b="-1"/>
          <a:stretch>
            <a:fillRect/>
          </a:stretch>
        </p:blipFill>
        <p:spPr>
          <a:xfrm>
            <a:off x="4080729" y="9"/>
            <a:ext cx="8111267" cy="685799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4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3">
            <a:extLst>
              <a:ext uri="{FF2B5EF4-FFF2-40B4-BE49-F238E27FC236}">
                <a16:creationId xmlns:a16="http://schemas.microsoft.com/office/drawing/2014/main" id="{BFBFC30F-A3D4-1670-19CB-9D49EDAF5279}"/>
              </a:ext>
            </a:extLst>
          </p:cNvPr>
          <p:cNvSpPr txBox="1"/>
          <p:nvPr/>
        </p:nvSpPr>
        <p:spPr>
          <a:xfrm>
            <a:off x="522515" y="2199343"/>
            <a:ext cx="4394200" cy="2454300"/>
          </a:xfrm>
          <a:prstGeom prst="rect">
            <a:avLst/>
          </a:prstGeom>
        </p:spPr>
        <p:txBody>
          <a:bodyPr vert="horz" lIns="91440" tIns="45720" rIns="91440" bIns="45720" rtlCol="0" anchor="t" anchorCtr="0" compatLnSpc="1">
            <a:noAutofit/>
          </a:bodyPr>
          <a:lstStyle/>
          <a:p>
            <a:pPr marL="0"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00" b="1" i="0" u="none" strike="noStrike" cap="none" spc="0" baseline="0" dirty="0">
              <a:solidFill>
                <a:srgbClr val="FFFFFF">
                  <a:alpha val="80000"/>
                </a:srgbClr>
              </a:solidFill>
              <a:uFillTx/>
              <a:cs typeface="Calibri"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00" b="1" i="0" u="none" strike="noStrike" cap="none" spc="0" baseline="0">
              <a:solidFill>
                <a:schemeClr val="bg1">
                  <a:alpha val="80000"/>
                </a:schemeClr>
              </a:solidFill>
              <a:uFillTx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1" u="none" strike="noStrike" cap="none" spc="0" baseline="0" dirty="0">
                <a:solidFill>
                  <a:schemeClr val="bg1">
                    <a:alpha val="80000"/>
                  </a:schemeClr>
                </a:solidFill>
                <a:uFillTx/>
              </a:rPr>
              <a:t>O </a:t>
            </a:r>
            <a:r>
              <a:rPr lang="en-US" sz="2000" b="0" i="1" u="none" strike="noStrike" cap="none" spc="0" baseline="0" err="1">
                <a:solidFill>
                  <a:schemeClr val="bg1">
                    <a:alpha val="80000"/>
                  </a:schemeClr>
                </a:solidFill>
                <a:uFillTx/>
              </a:rPr>
              <a:t>psie</a:t>
            </a:r>
            <a:r>
              <a:rPr lang="en-US" sz="2000" b="0" i="1" u="none" strike="noStrike" cap="none" spc="0" baseline="0" dirty="0">
                <a:solidFill>
                  <a:schemeClr val="bg1">
                    <a:alpha val="80000"/>
                  </a:schemeClr>
                </a:solidFill>
                <a:uFillTx/>
              </a:rPr>
              <a:t>, </a:t>
            </a:r>
            <a:r>
              <a:rPr lang="en-US" sz="2000" b="0" i="1" u="none" strike="noStrike" cap="none" spc="0" baseline="0" err="1">
                <a:solidFill>
                  <a:schemeClr val="bg1">
                    <a:alpha val="80000"/>
                  </a:schemeClr>
                </a:solidFill>
                <a:uFillTx/>
              </a:rPr>
              <a:t>który</a:t>
            </a:r>
            <a:r>
              <a:rPr lang="en-US" sz="2000" b="0" i="1" u="none" strike="noStrike" cap="none" spc="0" baseline="0" dirty="0">
                <a:solidFill>
                  <a:schemeClr val="bg1">
                    <a:alpha val="80000"/>
                  </a:schemeClr>
                </a:solidFill>
                <a:uFillTx/>
              </a:rPr>
              <a:t> </a:t>
            </a:r>
            <a:r>
              <a:rPr lang="en-US" sz="2000" b="0" i="1" u="none" strike="noStrike" cap="none" spc="0" baseline="0" err="1">
                <a:solidFill>
                  <a:schemeClr val="bg1">
                    <a:alpha val="80000"/>
                  </a:schemeClr>
                </a:solidFill>
                <a:uFillTx/>
              </a:rPr>
              <a:t>jeździł</a:t>
            </a:r>
            <a:r>
              <a:rPr lang="en-US" sz="2000" b="0" i="1" u="none" strike="noStrike" cap="none" spc="0" baseline="0" dirty="0">
                <a:solidFill>
                  <a:schemeClr val="bg1">
                    <a:alpha val="80000"/>
                  </a:schemeClr>
                </a:solidFill>
                <a:uFillTx/>
              </a:rPr>
              <a:t> </a:t>
            </a:r>
            <a:r>
              <a:rPr lang="en-US" sz="2000" b="0" i="1" u="none" strike="noStrike" cap="none" spc="0" baseline="0" err="1">
                <a:solidFill>
                  <a:schemeClr val="bg1">
                    <a:alpha val="80000"/>
                  </a:schemeClr>
                </a:solidFill>
                <a:uFillTx/>
              </a:rPr>
              <a:t>koleją</a:t>
            </a:r>
            <a:r>
              <a:rPr lang="en-US" sz="2000" b="0" i="1" u="none" strike="noStrike" cap="none" spc="0" baseline="0" dirty="0">
                <a:solidFill>
                  <a:schemeClr val="bg1">
                    <a:alpha val="80000"/>
                  </a:schemeClr>
                </a:solidFill>
                <a:uFillTx/>
              </a:rPr>
              <a:t> </a:t>
            </a:r>
            <a:r>
              <a:rPr lang="en-US" sz="2000" b="0" i="0" u="none" strike="noStrike" cap="none" spc="0" baseline="0" dirty="0">
                <a:solidFill>
                  <a:schemeClr val="bg1">
                    <a:alpha val="80000"/>
                  </a:schemeClr>
                </a:solidFill>
                <a:uFillTx/>
              </a:rPr>
              <a:t>Roman Pisarski</a:t>
            </a:r>
            <a:endParaRPr lang="en-US" sz="2000" b="0" i="0" u="none" strike="noStrike" cap="none" spc="0" baseline="0">
              <a:solidFill>
                <a:schemeClr val="bg1">
                  <a:alpha val="80000"/>
                </a:schemeClr>
              </a:solidFill>
              <a:uFillTx/>
              <a:cs typeface="Calibri"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1" u="none" strike="noStrike" cap="none" spc="0" baseline="0" err="1">
                <a:solidFill>
                  <a:schemeClr val="bg1">
                    <a:alpha val="80000"/>
                  </a:schemeClr>
                </a:solidFill>
                <a:uFillTx/>
              </a:rPr>
              <a:t>Opowieść</a:t>
            </a:r>
            <a:r>
              <a:rPr lang="en-US" sz="2000" b="0" i="1" u="none" strike="noStrike" cap="none" spc="0" baseline="0" dirty="0">
                <a:solidFill>
                  <a:schemeClr val="bg1">
                    <a:alpha val="80000"/>
                  </a:schemeClr>
                </a:solidFill>
                <a:uFillTx/>
              </a:rPr>
              <a:t> </a:t>
            </a:r>
            <a:r>
              <a:rPr lang="en-US" sz="2000" b="0" i="1" u="none" strike="noStrike" cap="none" spc="0" baseline="0" err="1">
                <a:solidFill>
                  <a:schemeClr val="bg1">
                    <a:alpha val="80000"/>
                  </a:schemeClr>
                </a:solidFill>
                <a:uFillTx/>
              </a:rPr>
              <a:t>wigilijna</a:t>
            </a:r>
            <a:r>
              <a:rPr lang="en-US" sz="2000" b="0" i="1" u="none" strike="noStrike" cap="none" spc="0" baseline="0" dirty="0">
                <a:solidFill>
                  <a:schemeClr val="bg1">
                    <a:alpha val="80000"/>
                  </a:schemeClr>
                </a:solidFill>
                <a:uFillTx/>
              </a:rPr>
              <a:t> </a:t>
            </a:r>
            <a:r>
              <a:rPr lang="en-US" sz="2000" b="0" i="0" u="none" strike="noStrike" cap="none" spc="0" baseline="0" dirty="0">
                <a:solidFill>
                  <a:schemeClr val="bg1">
                    <a:alpha val="80000"/>
                  </a:schemeClr>
                </a:solidFill>
                <a:uFillTx/>
              </a:rPr>
              <a:t>Charles Dickens</a:t>
            </a:r>
            <a:endParaRPr lang="en-US" sz="2000" b="0" i="0" u="none" strike="noStrike" cap="none" spc="0" baseline="0">
              <a:solidFill>
                <a:schemeClr val="bg1">
                  <a:alpha val="80000"/>
                </a:schemeClr>
              </a:solidFill>
              <a:uFillTx/>
              <a:cs typeface="Calibri"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1" u="none" strike="noStrike" cap="none" spc="0" baseline="0" dirty="0">
                <a:solidFill>
                  <a:schemeClr val="bg1">
                    <a:alpha val="80000"/>
                  </a:schemeClr>
                </a:solidFill>
                <a:uFillTx/>
              </a:rPr>
              <a:t>W </a:t>
            </a:r>
            <a:r>
              <a:rPr lang="en-US" sz="2000" b="0" i="1" u="none" strike="noStrike" cap="none" spc="0" baseline="0" err="1">
                <a:solidFill>
                  <a:schemeClr val="bg1">
                    <a:alpha val="80000"/>
                  </a:schemeClr>
                </a:solidFill>
                <a:uFillTx/>
              </a:rPr>
              <a:t>pustyni</a:t>
            </a:r>
            <a:r>
              <a:rPr lang="en-US" sz="2000" b="0" i="1" u="none" strike="noStrike" cap="none" spc="0" baseline="0" dirty="0">
                <a:solidFill>
                  <a:schemeClr val="bg1">
                    <a:alpha val="80000"/>
                  </a:schemeClr>
                </a:solidFill>
                <a:uFillTx/>
              </a:rPr>
              <a:t> </a:t>
            </a:r>
            <a:r>
              <a:rPr lang="en-US" sz="2000" b="0" i="1" u="none" strike="noStrike" cap="none" spc="0" baseline="0" err="1">
                <a:solidFill>
                  <a:schemeClr val="bg1">
                    <a:alpha val="80000"/>
                  </a:schemeClr>
                </a:solidFill>
                <a:uFillTx/>
              </a:rPr>
              <a:t>i</a:t>
            </a:r>
            <a:r>
              <a:rPr lang="en-US" sz="2000" b="0" i="1" u="none" strike="noStrike" cap="none" spc="0" baseline="0" dirty="0">
                <a:solidFill>
                  <a:schemeClr val="bg1">
                    <a:alpha val="80000"/>
                  </a:schemeClr>
                </a:solidFill>
                <a:uFillTx/>
              </a:rPr>
              <a:t> w </a:t>
            </a:r>
            <a:r>
              <a:rPr lang="en-US" sz="2000" b="0" i="1" u="none" strike="noStrike" cap="none" spc="0" baseline="0" err="1">
                <a:solidFill>
                  <a:schemeClr val="bg1">
                    <a:alpha val="80000"/>
                  </a:schemeClr>
                </a:solidFill>
                <a:uFillTx/>
              </a:rPr>
              <a:t>puszczy</a:t>
            </a:r>
            <a:r>
              <a:rPr lang="en-US" sz="2000" b="0" i="1" u="none" strike="noStrike" cap="none" spc="0" baseline="0" dirty="0">
                <a:solidFill>
                  <a:schemeClr val="bg1">
                    <a:alpha val="80000"/>
                  </a:schemeClr>
                </a:solidFill>
                <a:uFillTx/>
              </a:rPr>
              <a:t> </a:t>
            </a:r>
            <a:r>
              <a:rPr lang="en-US" sz="2000" b="0" i="0" u="none" strike="noStrike" cap="none" spc="0" baseline="0" dirty="0">
                <a:solidFill>
                  <a:schemeClr val="bg1">
                    <a:alpha val="80000"/>
                  </a:schemeClr>
                </a:solidFill>
                <a:uFillTx/>
              </a:rPr>
              <a:t>Henryk Sienkiewicz</a:t>
            </a:r>
            <a:endParaRPr lang="en-US" sz="2000" b="0" i="0" u="none" strike="noStrike" cap="none" spc="0" baseline="0">
              <a:solidFill>
                <a:schemeClr val="bg1">
                  <a:alpha val="80000"/>
                </a:schemeClr>
              </a:solidFill>
              <a:uFillTx/>
              <a:cs typeface="Calibri"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1" u="none" strike="noStrike" cap="none" spc="0" baseline="0" err="1">
                <a:solidFill>
                  <a:schemeClr val="bg1">
                    <a:alpha val="80000"/>
                  </a:schemeClr>
                </a:solidFill>
                <a:uFillTx/>
              </a:rPr>
              <a:t>Opowieści</a:t>
            </a:r>
            <a:r>
              <a:rPr lang="en-US" sz="2000" b="0" i="1" u="none" strike="noStrike" cap="none" spc="0" baseline="0" dirty="0">
                <a:solidFill>
                  <a:schemeClr val="bg1">
                    <a:alpha val="80000"/>
                  </a:schemeClr>
                </a:solidFill>
                <a:uFillTx/>
              </a:rPr>
              <a:t> z </a:t>
            </a:r>
            <a:r>
              <a:rPr lang="en-US" sz="2000" b="0" i="1" u="none" strike="noStrike" cap="none" spc="0" baseline="0" err="1">
                <a:solidFill>
                  <a:schemeClr val="bg1">
                    <a:alpha val="80000"/>
                  </a:schemeClr>
                </a:solidFill>
                <a:uFillTx/>
              </a:rPr>
              <a:t>Narni</a:t>
            </a:r>
            <a:r>
              <a:rPr lang="en-US" sz="2000" b="0" i="1" u="none" strike="noStrike" cap="none" spc="0" baseline="0" dirty="0">
                <a:solidFill>
                  <a:schemeClr val="bg1">
                    <a:alpha val="80000"/>
                  </a:schemeClr>
                </a:solidFill>
                <a:uFillTx/>
              </a:rPr>
              <a:t> </a:t>
            </a:r>
            <a:r>
              <a:rPr lang="en-US" sz="2000" b="0" i="0" u="none" strike="noStrike" cap="none" spc="0" baseline="0" dirty="0">
                <a:solidFill>
                  <a:schemeClr val="bg1">
                    <a:alpha val="80000"/>
                  </a:schemeClr>
                </a:solidFill>
                <a:uFillTx/>
              </a:rPr>
              <a:t>Clive Staples Lewis</a:t>
            </a:r>
            <a:endParaRPr lang="en-US" sz="2000" b="0" i="0" u="none" strike="noStrike" cap="none" spc="0" baseline="0">
              <a:solidFill>
                <a:schemeClr val="bg1">
                  <a:alpha val="80000"/>
                </a:schemeClr>
              </a:solidFill>
              <a:uFillTx/>
              <a:cs typeface="Calibri"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1" u="none" strike="noStrike" cap="none" spc="0" baseline="0" dirty="0">
                <a:solidFill>
                  <a:schemeClr val="bg1">
                    <a:alpha val="80000"/>
                  </a:schemeClr>
                </a:solidFill>
                <a:uFillTx/>
              </a:rPr>
              <a:t>Mały </a:t>
            </a:r>
            <a:r>
              <a:rPr lang="en-US" sz="2000" b="0" i="1" u="none" strike="noStrike" cap="none" spc="0" baseline="0" err="1">
                <a:solidFill>
                  <a:schemeClr val="bg1">
                    <a:alpha val="80000"/>
                  </a:schemeClr>
                </a:solidFill>
                <a:uFillTx/>
              </a:rPr>
              <a:t>książę</a:t>
            </a:r>
            <a:r>
              <a:rPr lang="en-US" sz="2000" b="0" i="1" u="none" strike="noStrike" cap="none" spc="0" baseline="0" dirty="0">
                <a:solidFill>
                  <a:schemeClr val="bg1">
                    <a:alpha val="80000"/>
                  </a:schemeClr>
                </a:solidFill>
                <a:uFillTx/>
              </a:rPr>
              <a:t> </a:t>
            </a:r>
            <a:r>
              <a:rPr lang="en-US" sz="2000" b="0" i="0" u="none" strike="noStrike" cap="none" spc="0" baseline="0" dirty="0">
                <a:solidFill>
                  <a:schemeClr val="bg1">
                    <a:alpha val="80000"/>
                  </a:schemeClr>
                </a:solidFill>
                <a:uFillTx/>
              </a:rPr>
              <a:t>Antoine de Saint-Exupéry</a:t>
            </a:r>
            <a:endParaRPr lang="en-US" sz="2000" b="0" i="0" u="none" strike="noStrike" cap="none" spc="0" baseline="0">
              <a:solidFill>
                <a:schemeClr val="bg1">
                  <a:alpha val="80000"/>
                </a:schemeClr>
              </a:solidFill>
              <a:uFillTx/>
              <a:cs typeface="Calibri"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1" u="none" strike="noStrike" cap="none" spc="0" baseline="0" dirty="0">
                <a:solidFill>
                  <a:schemeClr val="bg1">
                    <a:alpha val="80000"/>
                  </a:schemeClr>
                </a:solidFill>
                <a:uFillTx/>
              </a:rPr>
              <a:t>Hobbit, </a:t>
            </a:r>
            <a:r>
              <a:rPr lang="en-US" sz="2000" b="0" i="1" u="none" strike="noStrike" cap="none" spc="0" baseline="0" err="1">
                <a:solidFill>
                  <a:schemeClr val="bg1">
                    <a:alpha val="80000"/>
                  </a:schemeClr>
                </a:solidFill>
                <a:uFillTx/>
              </a:rPr>
              <a:t>czyli</a:t>
            </a:r>
            <a:r>
              <a:rPr lang="en-US" sz="2000" b="0" i="1" u="none" strike="noStrike" cap="none" spc="0" baseline="0" dirty="0">
                <a:solidFill>
                  <a:schemeClr val="bg1">
                    <a:alpha val="80000"/>
                  </a:schemeClr>
                </a:solidFill>
                <a:uFillTx/>
              </a:rPr>
              <a:t> tam </a:t>
            </a:r>
            <a:r>
              <a:rPr lang="en-US" sz="2000" b="0" i="1" u="none" strike="noStrike" cap="none" spc="0" baseline="0" err="1">
                <a:solidFill>
                  <a:schemeClr val="bg1">
                    <a:alpha val="80000"/>
                  </a:schemeClr>
                </a:solidFill>
                <a:uFillTx/>
              </a:rPr>
              <a:t>i</a:t>
            </a:r>
            <a:r>
              <a:rPr lang="en-US" sz="2000" b="0" i="1" u="none" strike="noStrike" cap="none" spc="0" baseline="0" dirty="0">
                <a:solidFill>
                  <a:schemeClr val="bg1">
                    <a:alpha val="80000"/>
                  </a:schemeClr>
                </a:solidFill>
                <a:uFillTx/>
              </a:rPr>
              <a:t> z </a:t>
            </a:r>
            <a:r>
              <a:rPr lang="en-US" sz="2000" b="0" i="1" u="none" strike="noStrike" cap="none" spc="0" baseline="0" err="1">
                <a:solidFill>
                  <a:schemeClr val="bg1">
                    <a:alpha val="80000"/>
                  </a:schemeClr>
                </a:solidFill>
                <a:uFillTx/>
              </a:rPr>
              <a:t>powrotem</a:t>
            </a:r>
            <a:r>
              <a:rPr lang="en-US" sz="2000" b="0" i="1" u="none" strike="noStrike" cap="none" spc="0" baseline="0" dirty="0">
                <a:solidFill>
                  <a:schemeClr val="bg1">
                    <a:alpha val="80000"/>
                  </a:schemeClr>
                </a:solidFill>
                <a:uFillTx/>
              </a:rPr>
              <a:t> </a:t>
            </a:r>
            <a:r>
              <a:rPr lang="en-US" sz="2000" b="0" i="0" u="none" strike="noStrike" cap="none" spc="0" baseline="0" dirty="0">
                <a:solidFill>
                  <a:schemeClr val="bg1">
                    <a:alpha val="80000"/>
                  </a:schemeClr>
                </a:solidFill>
                <a:uFillTx/>
              </a:rPr>
              <a:t>J. R. R. Tolkien</a:t>
            </a:r>
            <a:endParaRPr lang="en-US" sz="2000" b="0" i="0" u="none" strike="noStrike" cap="none" spc="0" baseline="0">
              <a:solidFill>
                <a:schemeClr val="bg1">
                  <a:alpha val="80000"/>
                </a:schemeClr>
              </a:solidFill>
              <a:uFillTx/>
              <a:cs typeface="Calibri"/>
            </a:endParaRPr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17277E6B-49CA-89AC-8660-562C09195F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78" r="17977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noFill/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22" name="Group 16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 descr="Obraz zawierający tekst">
            <a:extLst>
              <a:ext uri="{FF2B5EF4-FFF2-40B4-BE49-F238E27FC236}">
                <a16:creationId xmlns:a16="http://schemas.microsoft.com/office/drawing/2014/main" id="{19E21AE7-FA88-F81B-592C-D3D82DCAD3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" r="3" b="3"/>
          <a:stretch/>
        </p:blipFill>
        <p:spPr>
          <a:xfrm>
            <a:off x="279143" y="299508"/>
            <a:ext cx="5221625" cy="3010397"/>
          </a:xfrm>
          <a:prstGeom prst="rect">
            <a:avLst/>
          </a:prstGeom>
          <a:noFill/>
        </p:spPr>
      </p:pic>
      <p:pic>
        <p:nvPicPr>
          <p:cNvPr id="4" name="Obraz 7" descr="Obraz zawierający tekst, pies&#10;&#10;Opis wygenerowany automatycznie">
            <a:extLst>
              <a:ext uri="{FF2B5EF4-FFF2-40B4-BE49-F238E27FC236}">
                <a16:creationId xmlns:a16="http://schemas.microsoft.com/office/drawing/2014/main" id="{98A217A7-D7C1-2935-C9B9-BE013F36FA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3" r="3" b="3"/>
          <a:stretch/>
        </p:blipFill>
        <p:spPr>
          <a:xfrm>
            <a:off x="279143" y="3548095"/>
            <a:ext cx="5221625" cy="3010397"/>
          </a:xfrm>
          <a:prstGeom prst="rect">
            <a:avLst/>
          </a:prstGeom>
          <a:noFill/>
        </p:spPr>
      </p:pic>
      <p:sp>
        <p:nvSpPr>
          <p:cNvPr id="3" name="pole tekstowe 5">
            <a:extLst>
              <a:ext uri="{FF2B5EF4-FFF2-40B4-BE49-F238E27FC236}">
                <a16:creationId xmlns:a16="http://schemas.microsoft.com/office/drawing/2014/main" id="{AA3FFC6D-85CC-8A93-364E-2A0DF3094F1F}"/>
              </a:ext>
            </a:extLst>
          </p:cNvPr>
          <p:cNvSpPr txBox="1"/>
          <p:nvPr/>
        </p:nvSpPr>
        <p:spPr>
          <a:xfrm>
            <a:off x="6392583" y="2645922"/>
            <a:ext cx="4434721" cy="3710427"/>
          </a:xfrm>
          <a:prstGeom prst="rect">
            <a:avLst/>
          </a:prstGeom>
        </p:spPr>
        <p:txBody>
          <a:bodyPr vert="horz" lIns="91440" tIns="45720" rIns="91440" bIns="45720" rtlCol="0" anchor="t" anchorCtr="0" compatLnSpc="1">
            <a:normAutofit/>
          </a:bodyPr>
          <a:lstStyle/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cap="none" spc="0" baseline="0">
                <a:solidFill>
                  <a:schemeClr val="tx1">
                    <a:alpha val="80000"/>
                  </a:schemeClr>
                </a:solidFill>
                <a:uFillTx/>
              </a:rPr>
              <a:t>Historia o psie, który jeździł koleją wydarzyła się naprawdę. Lampo mieszkał we Włoszech, potrafił podróżować pociągami i dojechać tam, gdzie chciał. 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cap="none" spc="0" baseline="0">
                <a:solidFill>
                  <a:schemeClr val="tx1">
                    <a:alpha val="80000"/>
                  </a:schemeClr>
                </a:solidFill>
                <a:uFillTx/>
              </a:rPr>
              <a:t>Od wielu lat historia psa, który kochał pociągi, a jednocześnie był wierny, przyjacielski i odważny, bawi i wzrusza nowe grona czytelników. Lampo nie mógł usiedzieć na miejscu, kochał jazdę pociągiem i odwiedzanie nowych miejsc. Jego życie to była podróż. 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cap="none" spc="0" baseline="0">
              <a:solidFill>
                <a:schemeClr val="tx1">
                  <a:alpha val="80000"/>
                </a:schemeClr>
              </a:solidFill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cap="none" spc="0" baseline="0">
                <a:solidFill>
                  <a:schemeClr val="tx1">
                    <a:alpha val="80000"/>
                  </a:schemeClr>
                </a:solidFill>
                <a:uFillTx/>
              </a:rPr>
              <a:t>Lampo to bardzo dobry przykład bohatera literackiego z motywem podróży w tle. Ten odważny pies odwiedza więcej miejsc, niż niejeden człowiek.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4">
            <a:extLst>
              <a:ext uri="{FF2B5EF4-FFF2-40B4-BE49-F238E27FC236}">
                <a16:creationId xmlns:a16="http://schemas.microsoft.com/office/drawing/2014/main" id="{06519967-8C0E-A48C-F988-8ECD7E88C447}"/>
              </a:ext>
            </a:extLst>
          </p:cNvPr>
          <p:cNvSpPr txBox="1"/>
          <p:nvPr/>
        </p:nvSpPr>
        <p:spPr>
          <a:xfrm>
            <a:off x="1136397" y="502020"/>
            <a:ext cx="5323715" cy="1642970"/>
          </a:xfrm>
          <a:prstGeom prst="rect">
            <a:avLst/>
          </a:prstGeom>
        </p:spPr>
        <p:txBody>
          <a:bodyPr vert="horz" lIns="91440" tIns="45720" rIns="91440" bIns="45720" rtlCol="0" anchor="b" anchorCtr="0" compatLnSpc="1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1" u="none" strike="noStrike" kern="1200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Opowieść wigilijna </a:t>
            </a:r>
            <a:r>
              <a:rPr lang="en-US" sz="4000" b="0" i="0" u="none" strike="noStrike" kern="1200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Charles Dickens</a:t>
            </a:r>
          </a:p>
        </p:txBody>
      </p:sp>
      <p:sp>
        <p:nvSpPr>
          <p:cNvPr id="4" name="pole tekstowe 5">
            <a:extLst>
              <a:ext uri="{FF2B5EF4-FFF2-40B4-BE49-F238E27FC236}">
                <a16:creationId xmlns:a16="http://schemas.microsoft.com/office/drawing/2014/main" id="{B4E1DA04-2240-BB10-AFEC-3B75303A8CC5}"/>
              </a:ext>
            </a:extLst>
          </p:cNvPr>
          <p:cNvSpPr txBox="1"/>
          <p:nvPr/>
        </p:nvSpPr>
        <p:spPr>
          <a:xfrm>
            <a:off x="1144923" y="2405894"/>
            <a:ext cx="5315189" cy="3535083"/>
          </a:xfrm>
          <a:prstGeom prst="rect">
            <a:avLst/>
          </a:prstGeom>
        </p:spPr>
        <p:txBody>
          <a:bodyPr vert="horz" lIns="91440" tIns="45720" rIns="91440" bIns="45720" rtlCol="0" anchor="t" anchorCtr="0" compatLnSpc="1">
            <a:normAutofit/>
          </a:bodyPr>
          <a:lstStyle/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cap="none" spc="0" baseline="0">
                <a:uFillTx/>
              </a:rPr>
              <a:t>Bohater ,,Opowieści wigilijnej” przeżywa podróż duchową. Poznajemy go, gdy jest już starszym mężczyzną, a w jego życiu nie ma nikogo bliskiego. Nie ma żony, ani dzieci, a jego jedyny przyjaciel i wspólnik, Jakub Marley, nie żyje. Ma tylko własny biznes, o który się troszczy. Ebenezer jest chciwy i zgorzkniały, nie cierpi świąt Bożego Narodzenia, a ponieważ sam ich nie obchodzi, nie przejmuje się losem swojego pracownika i jego rodziny w tym okresie. 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cap="none" spc="0" baseline="0">
                <a:uFillTx/>
              </a:rPr>
              <a:t>Pewnego dnia jednak, przeżywa coś niezwykłego. Ukazują mu się trzy duchy: duch Przyszłych Świąt, Obecnych i Przyszłych. Żadna z tych wizji nie jest optymistyczna, niestety. Główny bohater odbywając podróż w czasie, dochodzi do wniosku, że musi zmienić coś w swoim życiu, gdyż skończy się w samotności i smutku. 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cap="none" spc="0" baseline="0">
                <a:uFillTx/>
              </a:rPr>
              <a:t>Dzięki duchowej wędrówce Scrooge przechodzi przemianę. Motyw podróży w czasie to okazja do refleksji na swoim życiem, przeszłym i przyszłym. Na szczęście główny bohater wyciąga właściwe wnioski i dzięki temu ma szanse na zupełnie inny finał własnego życia. 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cap="none" spc="0" baseline="0">
              <a:uFillTx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az 6" descr="Obraz zawierający logo&#10;&#10;Opis wygenerowany automatycznie">
            <a:extLst>
              <a:ext uri="{FF2B5EF4-FFF2-40B4-BE49-F238E27FC236}">
                <a16:creationId xmlns:a16="http://schemas.microsoft.com/office/drawing/2014/main" id="{D177DBC0-725F-56D8-5573-2BE52E08C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2146869"/>
            <a:ext cx="4170530" cy="25961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2">
            <a:extLst>
              <a:ext uri="{FF2B5EF4-FFF2-40B4-BE49-F238E27FC236}">
                <a16:creationId xmlns:a16="http://schemas.microsoft.com/office/drawing/2014/main" id="{9B6A81E7-2A43-4366-8431-1FA7A780A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mapa&#10;&#10;Opis wygenerowany automatycznie">
            <a:extLst>
              <a:ext uri="{FF2B5EF4-FFF2-40B4-BE49-F238E27FC236}">
                <a16:creationId xmlns:a16="http://schemas.microsoft.com/office/drawing/2014/main" id="{41B8E9B3-D9BB-C01F-5039-8078BCF23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9"/>
          <a:stretch/>
        </p:blipFill>
        <p:spPr>
          <a:xfrm>
            <a:off x="20" y="10"/>
            <a:ext cx="5409897" cy="6857990"/>
          </a:xfrm>
          <a:prstGeom prst="rect">
            <a:avLst/>
          </a:prstGeom>
          <a:noFill/>
        </p:spPr>
      </p:pic>
      <p:sp>
        <p:nvSpPr>
          <p:cNvPr id="42" name="Rectangle 34">
            <a:extLst>
              <a:ext uri="{FF2B5EF4-FFF2-40B4-BE49-F238E27FC236}">
                <a16:creationId xmlns:a16="http://schemas.microsoft.com/office/drawing/2014/main" id="{D09B7001-6C15-47E8-8C3B-A6EB53C98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1"/>
            <a:ext cx="6781801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id="{7D3D7337-C310-4B2B-BE2D-98E9D6EC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565" y="685800"/>
            <a:ext cx="5409636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D0DB32B-345D-B65D-0F18-A2A386B6F355}"/>
              </a:ext>
            </a:extLst>
          </p:cNvPr>
          <p:cNvSpPr txBox="1"/>
          <p:nvPr/>
        </p:nvSpPr>
        <p:spPr>
          <a:xfrm>
            <a:off x="6473859" y="1325981"/>
            <a:ext cx="4763340" cy="4643022"/>
          </a:xfrm>
          <a:prstGeom prst="rect">
            <a:avLst/>
          </a:prstGeom>
        </p:spPr>
        <p:txBody>
          <a:bodyPr vert="horz" lIns="91440" tIns="45720" rIns="91440" bIns="45720" rtlCol="0" anchor="t" anchorCtr="1" compatLnSpc="1">
            <a:normAutofit/>
          </a:bodyPr>
          <a:lstStyle/>
          <a:p>
            <a:pPr marL="0" marR="0" lv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 dirty="0">
              <a:solidFill>
                <a:schemeClr val="accent4"/>
              </a:solidFill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dirty="0" err="1">
                <a:cs typeface="Calibri"/>
              </a:rPr>
              <a:t>Głównym</a:t>
            </a:r>
            <a:r>
              <a:rPr lang="en-US" sz="2000" b="1" dirty="0">
                <a:cs typeface="Calibri"/>
              </a:rPr>
              <a:t> </a:t>
            </a:r>
            <a:r>
              <a:rPr lang="en-US" sz="2000" b="1" dirty="0" err="1">
                <a:cs typeface="Calibri"/>
              </a:rPr>
              <a:t>wątkiem</a:t>
            </a:r>
            <a:r>
              <a:rPr lang="en-US" sz="2000" b="1" dirty="0">
                <a:cs typeface="Calibri"/>
              </a:rPr>
              <a:t> </a:t>
            </a:r>
            <a:r>
              <a:rPr lang="en-US" sz="2000" b="1" dirty="0" err="1">
                <a:cs typeface="Calibri"/>
              </a:rPr>
              <a:t>powieści</a:t>
            </a:r>
            <a:r>
              <a:rPr lang="en-US" sz="2000" b="1" dirty="0">
                <a:cs typeface="Calibri"/>
              </a:rPr>
              <a:t> Henryka </a:t>
            </a:r>
            <a:r>
              <a:rPr lang="en-US" sz="2000" b="1" dirty="0" err="1">
                <a:cs typeface="Calibri"/>
              </a:rPr>
              <a:t>Sienkiewicza</a:t>
            </a:r>
            <a:r>
              <a:rPr lang="en-US" sz="2000" b="1" dirty="0">
                <a:cs typeface="Calibri"/>
              </a:rPr>
              <a:t> jest </a:t>
            </a:r>
            <a:r>
              <a:rPr lang="en-US" sz="2000" b="1" dirty="0" err="1">
                <a:cs typeface="Calibri"/>
              </a:rPr>
              <a:t>motyw</a:t>
            </a:r>
            <a:r>
              <a:rPr lang="en-US" sz="2000" b="1" dirty="0">
                <a:cs typeface="Calibri"/>
              </a:rPr>
              <a:t> </a:t>
            </a:r>
            <a:r>
              <a:rPr lang="en-US" sz="2000" b="1" dirty="0" err="1">
                <a:cs typeface="Calibri"/>
              </a:rPr>
              <a:t>drogi</a:t>
            </a:r>
            <a:r>
              <a:rPr lang="en-US" sz="2000" b="1" dirty="0">
                <a:cs typeface="Calibri"/>
              </a:rPr>
              <a:t>, </a:t>
            </a:r>
            <a:r>
              <a:rPr lang="en-US" sz="2000" b="1" dirty="0" err="1">
                <a:cs typeface="Calibri"/>
              </a:rPr>
              <a:t>podróży.Jest</a:t>
            </a:r>
            <a:r>
              <a:rPr lang="en-US" sz="2000" b="1" dirty="0">
                <a:cs typeface="Calibri"/>
              </a:rPr>
              <a:t> to </a:t>
            </a:r>
            <a:r>
              <a:rPr lang="en-US" sz="2000" b="1" dirty="0" err="1">
                <a:cs typeface="Calibri"/>
              </a:rPr>
              <a:t>powieść</a:t>
            </a:r>
            <a:r>
              <a:rPr lang="en-US" sz="2000" b="1" dirty="0">
                <a:cs typeface="Calibri"/>
              </a:rPr>
              <a:t> </a:t>
            </a:r>
            <a:r>
              <a:rPr lang="en-US" sz="2000" b="1" dirty="0" err="1">
                <a:cs typeface="Calibri"/>
              </a:rPr>
              <a:t>przygodowo</a:t>
            </a:r>
            <a:r>
              <a:rPr lang="en-US" sz="2000" b="1" dirty="0">
                <a:cs typeface="Calibri"/>
              </a:rPr>
              <a:t> - </a:t>
            </a:r>
            <a:r>
              <a:rPr lang="en-US" sz="2000" b="1" dirty="0" err="1">
                <a:cs typeface="Calibri"/>
              </a:rPr>
              <a:t>podróżnicza</a:t>
            </a:r>
            <a:r>
              <a:rPr lang="en-US" sz="2000" b="1" dirty="0">
                <a:cs typeface="Calibri"/>
              </a:rPr>
              <a:t>.  Tutaj, </a:t>
            </a:r>
            <a:r>
              <a:rPr lang="en-US" sz="2000" b="1" dirty="0" err="1">
                <a:cs typeface="Calibri"/>
              </a:rPr>
              <a:t>podobnie</a:t>
            </a:r>
            <a:r>
              <a:rPr lang="en-US" sz="2000" b="1" dirty="0">
                <a:cs typeface="Calibri"/>
              </a:rPr>
              <a:t> jak w ,,</a:t>
            </a:r>
            <a:r>
              <a:rPr lang="en-US" sz="2000" b="1" dirty="0" err="1">
                <a:cs typeface="Calibri"/>
              </a:rPr>
              <a:t>Opowieści</a:t>
            </a:r>
            <a:r>
              <a:rPr lang="en-US" sz="2000" b="1" dirty="0">
                <a:cs typeface="Calibri"/>
              </a:rPr>
              <a:t> </a:t>
            </a:r>
            <a:r>
              <a:rPr lang="en-US" sz="2000" b="1" dirty="0" err="1">
                <a:cs typeface="Calibri"/>
              </a:rPr>
              <a:t>wigilijnej</a:t>
            </a:r>
            <a:r>
              <a:rPr lang="en-US" sz="2000" b="1" dirty="0">
                <a:cs typeface="Calibri"/>
              </a:rPr>
              <a:t>", </a:t>
            </a:r>
            <a:r>
              <a:rPr lang="en-US" sz="2000" b="1" dirty="0" err="1">
                <a:cs typeface="Calibri"/>
              </a:rPr>
              <a:t>mamy</a:t>
            </a:r>
            <a:r>
              <a:rPr lang="en-US" sz="2000" b="1" dirty="0">
                <a:cs typeface="Calibri"/>
              </a:rPr>
              <a:t> do </a:t>
            </a:r>
            <a:r>
              <a:rPr lang="en-US" sz="2000" b="1" dirty="0" err="1">
                <a:cs typeface="Calibri"/>
              </a:rPr>
              <a:t>czynienia</a:t>
            </a:r>
            <a:r>
              <a:rPr lang="en-US" sz="2000" b="1" dirty="0">
                <a:cs typeface="Calibri"/>
              </a:rPr>
              <a:t> z </a:t>
            </a:r>
            <a:r>
              <a:rPr lang="en-US" sz="2000" b="1" dirty="0" err="1">
                <a:cs typeface="Calibri"/>
              </a:rPr>
              <a:t>dosłowym</a:t>
            </a:r>
            <a:r>
              <a:rPr lang="en-US" sz="2000" b="1" dirty="0">
                <a:cs typeface="Calibri"/>
              </a:rPr>
              <a:t> </a:t>
            </a:r>
            <a:r>
              <a:rPr lang="en-US" sz="2000" b="1" dirty="0" err="1">
                <a:cs typeface="Calibri"/>
              </a:rPr>
              <a:t>motywem</a:t>
            </a:r>
            <a:r>
              <a:rPr lang="en-US" sz="2000" b="1" dirty="0">
                <a:cs typeface="Calibri"/>
              </a:rPr>
              <a:t> </a:t>
            </a:r>
            <a:r>
              <a:rPr lang="en-US" sz="2000" b="1" dirty="0" err="1">
                <a:cs typeface="Calibri"/>
              </a:rPr>
              <a:t>podróży</a:t>
            </a:r>
            <a:r>
              <a:rPr lang="en-US" sz="2000" b="1" dirty="0">
                <a:cs typeface="Calibri"/>
              </a:rPr>
              <a:t>, ale </a:t>
            </a:r>
            <a:r>
              <a:rPr lang="en-US" sz="2000" b="1" dirty="0" err="1">
                <a:cs typeface="Calibri"/>
              </a:rPr>
              <a:t>i</a:t>
            </a:r>
            <a:r>
              <a:rPr lang="en-US" sz="2000" b="1" dirty="0">
                <a:cs typeface="Calibri"/>
              </a:rPr>
              <a:t> </a:t>
            </a:r>
            <a:r>
              <a:rPr lang="en-US" sz="2000" b="1" dirty="0" err="1">
                <a:cs typeface="Calibri"/>
              </a:rPr>
              <a:t>tym</a:t>
            </a:r>
            <a:r>
              <a:rPr lang="en-US" sz="2000" b="1" dirty="0">
                <a:cs typeface="Calibri"/>
              </a:rPr>
              <a:t> </a:t>
            </a:r>
            <a:r>
              <a:rPr lang="en-US" sz="2000" b="1" dirty="0" err="1">
                <a:cs typeface="Calibri"/>
              </a:rPr>
              <a:t>duchowym</a:t>
            </a:r>
            <a:r>
              <a:rPr lang="en-US" sz="2000" b="1" dirty="0">
                <a:cs typeface="Calibri"/>
              </a:rPr>
              <a:t>. </a:t>
            </a:r>
            <a:endParaRPr lang="en-US" sz="2000" b="1" dirty="0">
              <a:solidFill>
                <a:srgbClr val="000000"/>
              </a:solidFill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dirty="0" err="1">
                <a:solidFill>
                  <a:srgbClr val="000000"/>
                </a:solidFill>
                <a:cs typeface="Calibri"/>
              </a:rPr>
              <a:t>Dwoje</a:t>
            </a:r>
            <a:r>
              <a:rPr lang="en-US" sz="2000" b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Calibri"/>
              </a:rPr>
              <a:t>dzieci</a:t>
            </a:r>
            <a:r>
              <a:rPr lang="en-US" sz="2000" b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Calibri"/>
              </a:rPr>
              <a:t>polskich</a:t>
            </a:r>
            <a:r>
              <a:rPr lang="en-US" sz="2000" b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Calibri"/>
              </a:rPr>
              <a:t>inżynierów</a:t>
            </a:r>
            <a:r>
              <a:rPr lang="en-US" sz="2000" b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Calibri"/>
              </a:rPr>
              <a:t>zostaje</a:t>
            </a:r>
            <a:r>
              <a:rPr lang="en-US" sz="2000" b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Calibri"/>
              </a:rPr>
              <a:t>porwanych</a:t>
            </a:r>
            <a:r>
              <a:rPr lang="en-US" sz="2000" b="1" dirty="0">
                <a:solidFill>
                  <a:srgbClr val="000000"/>
                </a:solidFill>
                <a:cs typeface="Calibri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cs typeface="Calibri"/>
              </a:rPr>
              <a:t>Kiedy</a:t>
            </a:r>
            <a:r>
              <a:rPr lang="en-US" sz="2000" b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Calibri"/>
              </a:rPr>
              <a:t>uda</a:t>
            </a:r>
            <a:r>
              <a:rPr lang="en-US" sz="2000" b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Calibri"/>
              </a:rPr>
              <a:t>im</a:t>
            </a:r>
            <a:r>
              <a:rPr lang="en-US" sz="2000" b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Calibri"/>
              </a:rPr>
              <a:t>się</a:t>
            </a:r>
            <a:r>
              <a:rPr lang="en-US" sz="2000" b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Calibri"/>
              </a:rPr>
              <a:t>uciec</a:t>
            </a:r>
            <a:r>
              <a:rPr lang="en-US" sz="2000" b="1" dirty="0">
                <a:solidFill>
                  <a:srgbClr val="000000"/>
                </a:solidFill>
                <a:cs typeface="Calibri"/>
              </a:rPr>
              <a:t> z </a:t>
            </a:r>
            <a:r>
              <a:rPr lang="en-US" sz="2000" b="1" dirty="0" err="1">
                <a:solidFill>
                  <a:srgbClr val="000000"/>
                </a:solidFill>
                <a:cs typeface="Calibri"/>
              </a:rPr>
              <a:t>niewoli</a:t>
            </a:r>
            <a:r>
              <a:rPr lang="en-US" sz="2000" b="1" dirty="0">
                <a:solidFill>
                  <a:srgbClr val="000000"/>
                </a:solidFill>
                <a:cs typeface="Calibri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cs typeface="Calibri"/>
              </a:rPr>
              <a:t>muszą</a:t>
            </a:r>
            <a:r>
              <a:rPr lang="en-US" sz="2000" b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Calibri"/>
              </a:rPr>
              <a:t>pokonać</a:t>
            </a:r>
            <a:r>
              <a:rPr lang="en-US" sz="2000" b="1" dirty="0">
                <a:solidFill>
                  <a:srgbClr val="000000"/>
                </a:solidFill>
                <a:cs typeface="Calibri"/>
              </a:rPr>
              <a:t> </a:t>
            </a:r>
            <a:r>
              <a:rPr lang="en-US" sz="2000" b="1" dirty="0" err="1">
                <a:solidFill>
                  <a:srgbClr val="000000"/>
                </a:solidFill>
                <a:cs typeface="Calibri"/>
              </a:rPr>
              <a:t>wiele</a:t>
            </a:r>
            <a:r>
              <a:rPr lang="en-US" sz="2000" b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Calibri"/>
              </a:rPr>
              <a:t>kilometrów</a:t>
            </a:r>
            <a:r>
              <a:rPr lang="en-US" sz="2000" b="1" dirty="0">
                <a:solidFill>
                  <a:srgbClr val="000000"/>
                </a:solidFill>
                <a:cs typeface="Calibri"/>
              </a:rPr>
              <a:t> I </a:t>
            </a:r>
            <a:r>
              <a:rPr lang="en-US" sz="2000" b="1" dirty="0" err="1">
                <a:solidFill>
                  <a:srgbClr val="000000"/>
                </a:solidFill>
                <a:cs typeface="Calibri"/>
              </a:rPr>
              <a:t>przetrwać</a:t>
            </a:r>
            <a:r>
              <a:rPr lang="en-US" sz="2000" b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Calibri"/>
              </a:rPr>
              <a:t>wiele</a:t>
            </a:r>
            <a:r>
              <a:rPr lang="en-US" sz="2000" b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Calibri"/>
              </a:rPr>
              <a:t>niebezpieczeństw</a:t>
            </a:r>
            <a:r>
              <a:rPr lang="en-US" sz="2000" b="1" dirty="0">
                <a:solidFill>
                  <a:srgbClr val="000000"/>
                </a:solidFill>
                <a:cs typeface="Calibri"/>
              </a:rPr>
              <a:t>, by </a:t>
            </a:r>
            <a:r>
              <a:rPr lang="en-US" sz="2000" b="1" dirty="0" err="1">
                <a:solidFill>
                  <a:srgbClr val="000000"/>
                </a:solidFill>
                <a:cs typeface="Calibri"/>
              </a:rPr>
              <a:t>móc</a:t>
            </a:r>
            <a:r>
              <a:rPr lang="en-US" sz="2000" b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Calibri"/>
              </a:rPr>
              <a:t>wrócić</a:t>
            </a:r>
            <a:r>
              <a:rPr lang="en-US" sz="2000" b="1" dirty="0">
                <a:solidFill>
                  <a:srgbClr val="000000"/>
                </a:solidFill>
                <a:cs typeface="Calibri"/>
              </a:rPr>
              <a:t> do </a:t>
            </a:r>
            <a:r>
              <a:rPr lang="en-US" sz="2000" b="1" dirty="0" err="1">
                <a:solidFill>
                  <a:srgbClr val="000000"/>
                </a:solidFill>
                <a:cs typeface="Calibri"/>
              </a:rPr>
              <a:t>swoich</a:t>
            </a:r>
            <a:r>
              <a:rPr lang="en-US" sz="2000" b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Calibri"/>
              </a:rPr>
              <a:t>ojców</a:t>
            </a:r>
            <a:r>
              <a:rPr lang="en-US" sz="2000" b="1" dirty="0">
                <a:solidFill>
                  <a:srgbClr val="000000"/>
                </a:solidFill>
                <a:cs typeface="Calibri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 dirty="0">
              <a:solidFill>
                <a:srgbClr val="000000"/>
              </a:solidFill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 dirty="0">
              <a:solidFill>
                <a:srgbClr val="000000"/>
              </a:solidFill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7419234-0000-5AF2-5CBD-F63FD4CB0EC4}"/>
              </a:ext>
            </a:extLst>
          </p:cNvPr>
          <p:cNvSpPr txBox="1"/>
          <p:nvPr/>
        </p:nvSpPr>
        <p:spPr>
          <a:xfrm>
            <a:off x="5878285" y="163285"/>
            <a:ext cx="591910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i="1" dirty="0">
                <a:cs typeface="Calibri"/>
              </a:rPr>
              <a:t>W </a:t>
            </a:r>
            <a:r>
              <a:rPr lang="en-US" sz="2800" b="1" i="1" err="1">
                <a:cs typeface="Calibri"/>
              </a:rPr>
              <a:t>pustyni</a:t>
            </a:r>
            <a:r>
              <a:rPr lang="en-US" sz="2800" b="1" i="1" dirty="0">
                <a:cs typeface="Calibri"/>
              </a:rPr>
              <a:t> </a:t>
            </a:r>
            <a:r>
              <a:rPr lang="en-US" sz="2800" b="1" i="1" err="1">
                <a:cs typeface="Calibri"/>
              </a:rPr>
              <a:t>i</a:t>
            </a:r>
            <a:r>
              <a:rPr lang="en-US" sz="2800" b="1" i="1" dirty="0">
                <a:cs typeface="Calibri"/>
              </a:rPr>
              <a:t> w </a:t>
            </a:r>
            <a:r>
              <a:rPr lang="en-US" sz="2800" b="1" i="1" err="1">
                <a:cs typeface="Calibri"/>
              </a:rPr>
              <a:t>puszczy</a:t>
            </a:r>
            <a:r>
              <a:rPr lang="en-US" sz="2800" b="1" i="1" dirty="0">
                <a:cs typeface="Calibri"/>
              </a:rPr>
              <a:t> </a:t>
            </a:r>
            <a:r>
              <a:rPr lang="en-US" sz="2800" b="1" dirty="0">
                <a:cs typeface="Calibri"/>
              </a:rPr>
              <a:t>Henryk Sienkiewicz</a:t>
            </a:r>
            <a:endParaRPr lang="pl-PL" sz="2800" dirty="0">
              <a:cs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 descr="Obraz zawierający tekst, na wolnym powietrzu, plaża, ludzie&#10;&#10;Opis wygenerowany automatycznie">
            <a:extLst>
              <a:ext uri="{FF2B5EF4-FFF2-40B4-BE49-F238E27FC236}">
                <a16:creationId xmlns:a16="http://schemas.microsoft.com/office/drawing/2014/main" id="{1E35E845-4CEE-2A45-F255-497D38750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05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1783C22-8434-F773-DF34-61A217EADD7C}"/>
              </a:ext>
            </a:extLst>
          </p:cNvPr>
          <p:cNvSpPr txBox="1"/>
          <p:nvPr/>
        </p:nvSpPr>
        <p:spPr>
          <a:xfrm>
            <a:off x="7531610" y="1225887"/>
            <a:ext cx="3822189" cy="495107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Podczas</a:t>
            </a:r>
            <a:r>
              <a:rPr lang="en-US" sz="1600" dirty="0"/>
              <a:t> </a:t>
            </a:r>
            <a:r>
              <a:rPr lang="en-US" sz="1600" dirty="0" err="1"/>
              <a:t>podróży</a:t>
            </a:r>
            <a:r>
              <a:rPr lang="en-US" sz="1600" dirty="0"/>
              <a:t> </a:t>
            </a:r>
            <a:r>
              <a:rPr lang="en-US" sz="1600" dirty="0" err="1"/>
              <a:t>dzieci</a:t>
            </a:r>
            <a:r>
              <a:rPr lang="en-US" sz="1600" dirty="0"/>
              <a:t> </a:t>
            </a:r>
            <a:r>
              <a:rPr lang="en-US" sz="1600" dirty="0" err="1"/>
              <a:t>poznają</a:t>
            </a:r>
            <a:r>
              <a:rPr lang="en-US" sz="1600" dirty="0"/>
              <a:t> </a:t>
            </a:r>
            <a:r>
              <a:rPr lang="en-US" sz="1600" dirty="0" err="1"/>
              <a:t>nie</a:t>
            </a:r>
            <a:r>
              <a:rPr lang="en-US" sz="1600" dirty="0"/>
              <a:t> </a:t>
            </a:r>
            <a:r>
              <a:rPr lang="en-US" sz="1600" dirty="0" err="1"/>
              <a:t>tylko</a:t>
            </a:r>
            <a:r>
              <a:rPr lang="en-US" sz="1600" dirty="0"/>
              <a:t> </a:t>
            </a:r>
            <a:r>
              <a:rPr lang="en-US" sz="1600" dirty="0" err="1"/>
              <a:t>różne</a:t>
            </a:r>
            <a:r>
              <a:rPr lang="en-US" sz="1600" dirty="0"/>
              <a:t> </a:t>
            </a:r>
            <a:r>
              <a:rPr lang="en-US" sz="1600" dirty="0" err="1"/>
              <a:t>egzotyczne</a:t>
            </a:r>
            <a:r>
              <a:rPr lang="en-US" sz="1600" dirty="0"/>
              <a:t> </a:t>
            </a:r>
            <a:r>
              <a:rPr lang="en-US" sz="1600" dirty="0" err="1"/>
              <a:t>rośliny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zwierzęta</a:t>
            </a:r>
            <a:r>
              <a:rPr lang="en-US" sz="1600" dirty="0"/>
              <a:t>, ale </a:t>
            </a:r>
            <a:r>
              <a:rPr lang="en-US" sz="1600" dirty="0" err="1"/>
              <a:t>także</a:t>
            </a:r>
            <a:r>
              <a:rPr lang="en-US" sz="1600" dirty="0"/>
              <a:t> </a:t>
            </a:r>
            <a:r>
              <a:rPr lang="en-US" sz="1600" dirty="0" err="1"/>
              <a:t>życie</a:t>
            </a:r>
            <a:r>
              <a:rPr lang="en-US" sz="1600" dirty="0"/>
              <a:t> </a:t>
            </a:r>
            <a:r>
              <a:rPr lang="en-US" sz="1600" dirty="0" err="1"/>
              <a:t>ludzi</a:t>
            </a:r>
            <a:r>
              <a:rPr lang="en-US" sz="1600" dirty="0"/>
              <a:t> w </a:t>
            </a:r>
            <a:r>
              <a:rPr lang="en-US" sz="1600" dirty="0" err="1"/>
              <a:t>tych</a:t>
            </a:r>
            <a:r>
              <a:rPr lang="en-US" sz="1600" dirty="0"/>
              <a:t> </a:t>
            </a:r>
            <a:r>
              <a:rPr lang="en-US" sz="1600" dirty="0" err="1"/>
              <a:t>trudnych</a:t>
            </a:r>
            <a:r>
              <a:rPr lang="en-US" sz="1600" dirty="0"/>
              <a:t> </a:t>
            </a:r>
            <a:r>
              <a:rPr lang="en-US" sz="1600" dirty="0" err="1"/>
              <a:t>warunkach</a:t>
            </a:r>
            <a:r>
              <a:rPr lang="en-US" sz="1600" dirty="0"/>
              <a:t>. </a:t>
            </a:r>
            <a:r>
              <a:rPr lang="en-US" sz="1600" dirty="0" err="1"/>
              <a:t>Spotykają</a:t>
            </a:r>
            <a:r>
              <a:rPr lang="en-US" sz="1600" dirty="0"/>
              <a:t> </a:t>
            </a:r>
            <a:r>
              <a:rPr lang="en-US" sz="1600" dirty="0" err="1"/>
              <a:t>mieszkańców</a:t>
            </a:r>
            <a:r>
              <a:rPr lang="en-US" sz="1600" dirty="0"/>
              <a:t> </a:t>
            </a:r>
            <a:r>
              <a:rPr lang="en-US" sz="1600" dirty="0" err="1"/>
              <a:t>Czarnego</a:t>
            </a:r>
            <a:r>
              <a:rPr lang="en-US" sz="1600" dirty="0"/>
              <a:t> </a:t>
            </a:r>
            <a:r>
              <a:rPr lang="en-US" sz="1600" dirty="0" err="1"/>
              <a:t>Lądu</a:t>
            </a:r>
            <a:r>
              <a:rPr lang="en-US" sz="1600" dirty="0"/>
              <a:t>, </a:t>
            </a:r>
            <a:r>
              <a:rPr lang="en-US" sz="1600" dirty="0" err="1"/>
              <a:t>doświadczają</a:t>
            </a:r>
            <a:r>
              <a:rPr lang="en-US" sz="1600" dirty="0"/>
              <a:t> </a:t>
            </a:r>
            <a:r>
              <a:rPr lang="en-US" sz="1600" dirty="0" err="1"/>
              <a:t>życia</a:t>
            </a:r>
            <a:r>
              <a:rPr lang="en-US" sz="1600" dirty="0"/>
              <a:t> w </a:t>
            </a:r>
            <a:r>
              <a:rPr lang="en-US" sz="1600" dirty="0" err="1"/>
              <a:t>trudnym</a:t>
            </a:r>
            <a:r>
              <a:rPr lang="en-US" sz="1600" dirty="0"/>
              <a:t> </a:t>
            </a:r>
            <a:r>
              <a:rPr lang="en-US" sz="1600" dirty="0" err="1"/>
              <a:t>tropikalnym</a:t>
            </a:r>
            <a:r>
              <a:rPr lang="en-US" sz="1600" dirty="0"/>
              <a:t> </a:t>
            </a:r>
            <a:r>
              <a:rPr lang="en-US" sz="1600" dirty="0" err="1"/>
              <a:t>klimacie</a:t>
            </a:r>
            <a:r>
              <a:rPr lang="en-US" sz="1600" dirty="0"/>
              <a:t>. </a:t>
            </a:r>
            <a:r>
              <a:rPr lang="en-US" sz="1600" dirty="0" err="1"/>
              <a:t>Przemierzają</a:t>
            </a:r>
            <a:r>
              <a:rPr lang="en-US" sz="1600" dirty="0"/>
              <a:t> </a:t>
            </a:r>
            <a:r>
              <a:rPr lang="en-US" sz="1600" dirty="0" err="1"/>
              <a:t>różne</a:t>
            </a:r>
            <a:r>
              <a:rPr lang="en-US" sz="1600" dirty="0"/>
              <a:t> </a:t>
            </a:r>
            <a:r>
              <a:rPr lang="en-US" sz="1600" dirty="0" err="1"/>
              <a:t>tereny</a:t>
            </a:r>
            <a:r>
              <a:rPr lang="en-US" sz="1600" dirty="0"/>
              <a:t>: </a:t>
            </a:r>
            <a:r>
              <a:rPr lang="en-US" sz="1600" dirty="0" err="1"/>
              <a:t>pustynię</a:t>
            </a:r>
            <a:r>
              <a:rPr lang="en-US" sz="1600" dirty="0"/>
              <a:t>, </a:t>
            </a:r>
            <a:r>
              <a:rPr lang="en-US" sz="1600" dirty="0" err="1"/>
              <a:t>stepy</a:t>
            </a:r>
            <a:r>
              <a:rPr lang="en-US" sz="1600" dirty="0"/>
              <a:t>, </a:t>
            </a:r>
            <a:r>
              <a:rPr lang="en-US" sz="1600" dirty="0" err="1"/>
              <a:t>sawannę</a:t>
            </a:r>
            <a:r>
              <a:rPr lang="en-US" sz="1600" dirty="0"/>
              <a:t>. </a:t>
            </a:r>
            <a:endParaRPr lang="en-US" sz="16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err="1"/>
              <a:t>Jednak</a:t>
            </a:r>
            <a:r>
              <a:rPr lang="en-US" sz="1600" dirty="0"/>
              <a:t> </a:t>
            </a:r>
            <a:r>
              <a:rPr lang="en-US" sz="1600" err="1"/>
              <a:t>podróż</a:t>
            </a:r>
            <a:r>
              <a:rPr lang="en-US" sz="1600" dirty="0"/>
              <a:t> </a:t>
            </a:r>
            <a:r>
              <a:rPr lang="en-US" sz="1600" err="1"/>
              <a:t>rzeczywista</a:t>
            </a:r>
            <a:r>
              <a:rPr lang="en-US" sz="1600" dirty="0"/>
              <a:t>, to </a:t>
            </a:r>
            <a:r>
              <a:rPr lang="en-US" sz="1600" err="1"/>
              <a:t>także</a:t>
            </a:r>
            <a:r>
              <a:rPr lang="en-US" sz="1600" dirty="0"/>
              <a:t> </a:t>
            </a:r>
            <a:r>
              <a:rPr lang="en-US" sz="1600" err="1"/>
              <a:t>podróż</a:t>
            </a:r>
            <a:r>
              <a:rPr lang="en-US" sz="1600" dirty="0"/>
              <a:t> </a:t>
            </a:r>
            <a:r>
              <a:rPr lang="en-US" sz="1600" err="1"/>
              <a:t>wewnętrzna</a:t>
            </a:r>
            <a:r>
              <a:rPr lang="en-US" sz="1600" dirty="0"/>
              <a:t>. </a:t>
            </a:r>
            <a:r>
              <a:rPr lang="en-US" sz="1600" err="1"/>
              <a:t>Dzieci</a:t>
            </a:r>
            <a:r>
              <a:rPr lang="en-US" sz="1600" dirty="0"/>
              <a:t> </a:t>
            </a:r>
            <a:r>
              <a:rPr lang="en-US" sz="1600" err="1"/>
              <a:t>muszą</a:t>
            </a:r>
            <a:r>
              <a:rPr lang="en-US" sz="1600" dirty="0"/>
              <a:t> </a:t>
            </a:r>
            <a:r>
              <a:rPr lang="en-US" sz="1600" err="1"/>
              <a:t>szybko</a:t>
            </a:r>
            <a:r>
              <a:rPr lang="en-US" sz="1600" dirty="0"/>
              <a:t> </a:t>
            </a:r>
            <a:r>
              <a:rPr lang="en-US" sz="1600" err="1"/>
              <a:t>dorosnąć</a:t>
            </a:r>
            <a:r>
              <a:rPr lang="en-US" sz="1600" dirty="0"/>
              <a:t> </a:t>
            </a:r>
            <a:r>
              <a:rPr lang="en-US" sz="1600" err="1"/>
              <a:t>i</a:t>
            </a:r>
            <a:r>
              <a:rPr lang="en-US" sz="1600" dirty="0"/>
              <a:t> </a:t>
            </a:r>
            <a:r>
              <a:rPr lang="en-US" sz="1600" err="1"/>
              <a:t>poradzić</a:t>
            </a:r>
            <a:r>
              <a:rPr lang="en-US" sz="1600" dirty="0"/>
              <a:t> </a:t>
            </a:r>
            <a:r>
              <a:rPr lang="en-US" sz="1600" err="1"/>
              <a:t>sobie</a:t>
            </a:r>
            <a:r>
              <a:rPr lang="en-US" sz="1600" dirty="0"/>
              <a:t> z </a:t>
            </a:r>
            <a:r>
              <a:rPr lang="en-US" sz="1600" err="1"/>
              <a:t>trudami</a:t>
            </a:r>
            <a:r>
              <a:rPr lang="en-US" sz="1600" dirty="0"/>
              <a:t> </a:t>
            </a:r>
            <a:r>
              <a:rPr lang="en-US" sz="1600" err="1"/>
              <a:t>wędrówki</a:t>
            </a:r>
            <a:r>
              <a:rPr lang="en-US" sz="1600" dirty="0"/>
              <a:t>. Staś </a:t>
            </a:r>
            <a:r>
              <a:rPr lang="en-US" sz="1600" err="1"/>
              <a:t>musi</a:t>
            </a:r>
            <a:r>
              <a:rPr lang="en-US" sz="1600" dirty="0"/>
              <a:t> </a:t>
            </a:r>
            <a:r>
              <a:rPr lang="en-US" sz="1600" err="1"/>
              <a:t>stać</a:t>
            </a:r>
            <a:r>
              <a:rPr lang="en-US" sz="1600" dirty="0"/>
              <a:t> </a:t>
            </a:r>
            <a:r>
              <a:rPr lang="en-US" sz="1600" err="1"/>
              <a:t>się</a:t>
            </a:r>
            <a:r>
              <a:rPr lang="en-US" sz="1600" dirty="0"/>
              <a:t> </a:t>
            </a:r>
            <a:r>
              <a:rPr lang="en-US" sz="1600" err="1"/>
              <a:t>opoką</a:t>
            </a:r>
            <a:r>
              <a:rPr lang="en-US" sz="1600" dirty="0"/>
              <a:t> </a:t>
            </a:r>
            <a:r>
              <a:rPr lang="en-US" sz="1600" err="1"/>
              <a:t>dla</a:t>
            </a:r>
            <a:r>
              <a:rPr lang="en-US" sz="1600" dirty="0"/>
              <a:t> Nel. Z </a:t>
            </a:r>
            <a:r>
              <a:rPr lang="en-US" sz="1600" err="1"/>
              <a:t>nieco</a:t>
            </a:r>
            <a:r>
              <a:rPr lang="en-US" sz="1600" dirty="0"/>
              <a:t> </a:t>
            </a:r>
            <a:r>
              <a:rPr lang="en-US" sz="1600" err="1"/>
              <a:t>zarozumiałego</a:t>
            </a:r>
            <a:r>
              <a:rPr lang="en-US" sz="1600" dirty="0"/>
              <a:t> </a:t>
            </a:r>
            <a:r>
              <a:rPr lang="en-US" sz="1600" err="1"/>
              <a:t>nastolatka</a:t>
            </a:r>
            <a:r>
              <a:rPr lang="en-US" sz="1600" dirty="0"/>
              <a:t> </a:t>
            </a:r>
            <a:r>
              <a:rPr lang="en-US" sz="1600" err="1"/>
              <a:t>musi</a:t>
            </a:r>
            <a:r>
              <a:rPr lang="en-US" sz="1600" dirty="0"/>
              <a:t> </a:t>
            </a:r>
            <a:r>
              <a:rPr lang="en-US" sz="1600" err="1"/>
              <a:t>zmienić</a:t>
            </a:r>
            <a:r>
              <a:rPr lang="en-US" sz="1600" dirty="0"/>
              <a:t> </a:t>
            </a:r>
            <a:r>
              <a:rPr lang="en-US" sz="1600" err="1"/>
              <a:t>się</a:t>
            </a:r>
            <a:r>
              <a:rPr lang="en-US" sz="1600" dirty="0"/>
              <a:t> w </a:t>
            </a:r>
            <a:r>
              <a:rPr lang="en-US" sz="1600" err="1"/>
              <a:t>odpowiedzialnego</a:t>
            </a:r>
            <a:r>
              <a:rPr lang="en-US" sz="1600" dirty="0"/>
              <a:t> </a:t>
            </a:r>
            <a:r>
              <a:rPr lang="en-US" sz="1600" err="1"/>
              <a:t>dorosłego</a:t>
            </a:r>
            <a:r>
              <a:rPr lang="en-US" sz="1600" dirty="0"/>
              <a:t>. </a:t>
            </a:r>
            <a:r>
              <a:rPr lang="en-US" sz="1600" err="1"/>
              <a:t>Odpowiada</a:t>
            </a:r>
            <a:r>
              <a:rPr lang="en-US" sz="1600" dirty="0"/>
              <a:t> </a:t>
            </a:r>
            <a:r>
              <a:rPr lang="en-US" sz="1600" err="1"/>
              <a:t>bowiem</a:t>
            </a:r>
            <a:r>
              <a:rPr lang="en-US" sz="1600" dirty="0"/>
              <a:t> </a:t>
            </a:r>
            <a:r>
              <a:rPr lang="en-US" sz="1600" err="1"/>
              <a:t>nie</a:t>
            </a:r>
            <a:r>
              <a:rPr lang="en-US" sz="1600" dirty="0"/>
              <a:t> </a:t>
            </a:r>
            <a:r>
              <a:rPr lang="en-US" sz="1600" err="1"/>
              <a:t>tylko</a:t>
            </a:r>
            <a:r>
              <a:rPr lang="en-US" sz="1600" dirty="0"/>
              <a:t> za </a:t>
            </a:r>
            <a:r>
              <a:rPr lang="en-US" sz="1600" err="1"/>
              <a:t>swoje</a:t>
            </a:r>
            <a:r>
              <a:rPr lang="en-US" sz="1600" dirty="0"/>
              <a:t> </a:t>
            </a:r>
            <a:r>
              <a:rPr lang="en-US" sz="1600" err="1"/>
              <a:t>życie</a:t>
            </a:r>
            <a:r>
              <a:rPr lang="en-US" sz="1600" dirty="0"/>
              <a:t>, ale </a:t>
            </a:r>
            <a:r>
              <a:rPr lang="en-US" sz="1600" err="1"/>
              <a:t>także</a:t>
            </a:r>
            <a:r>
              <a:rPr lang="en-US" sz="1600" dirty="0"/>
              <a:t> </a:t>
            </a:r>
            <a:r>
              <a:rPr lang="en-US" sz="1600" err="1"/>
              <a:t>życie</a:t>
            </a:r>
            <a:r>
              <a:rPr lang="en-US" sz="1600" dirty="0"/>
              <a:t> </a:t>
            </a:r>
            <a:r>
              <a:rPr lang="en-US" sz="1600" err="1"/>
              <a:t>swojej</a:t>
            </a:r>
            <a:r>
              <a:rPr lang="en-US" sz="1600" dirty="0"/>
              <a:t> </a:t>
            </a:r>
            <a:r>
              <a:rPr lang="en-US" sz="1600" err="1"/>
              <a:t>małej</a:t>
            </a:r>
            <a:r>
              <a:rPr lang="en-US" sz="1600" dirty="0"/>
              <a:t> </a:t>
            </a:r>
            <a:r>
              <a:rPr lang="en-US" sz="1600" err="1"/>
              <a:t>przyjaciółki</a:t>
            </a:r>
            <a:r>
              <a:rPr lang="en-US" sz="1600" dirty="0"/>
              <a:t>.</a:t>
            </a:r>
            <a:endParaRPr lang="en-US" sz="16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B428022-960E-31D9-FDF3-677903988F3A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 anchorCtr="1" compatLnSpc="1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1" u="none" strike="noStrike" cap="none" spc="0" baseline="0">
                <a:uFillTx/>
                <a:latin typeface="+mj-lt"/>
                <a:ea typeface="+mj-ea"/>
                <a:cs typeface="+mj-cs"/>
              </a:rPr>
              <a:t>Opowieści z Narni </a:t>
            </a:r>
            <a:r>
              <a:rPr lang="en-US" sz="4400" b="0" i="0" u="none" strike="noStrike" cap="none" spc="0" baseline="0">
                <a:uFillTx/>
                <a:latin typeface="+mj-lt"/>
                <a:ea typeface="+mj-ea"/>
                <a:cs typeface="+mj-cs"/>
              </a:rPr>
              <a:t>Clive Staples Lewis</a:t>
            </a:r>
          </a:p>
        </p:txBody>
      </p:sp>
      <p:pic>
        <p:nvPicPr>
          <p:cNvPr id="3" name="Obraz 3" descr="Obraz zawierający tekst, książka&#10;&#10;Opis wygenerowany automatycznie">
            <a:extLst>
              <a:ext uri="{FF2B5EF4-FFF2-40B4-BE49-F238E27FC236}">
                <a16:creationId xmlns:a16="http://schemas.microsoft.com/office/drawing/2014/main" id="{027F6A03-C08D-05DC-0348-2A1884C37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639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612</Words>
  <Application>Microsoft Office PowerPoint</Application>
  <PresentationFormat>Panoramiczny</PresentationFormat>
  <Paragraphs>36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RetrospectVTI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Pryczek</dc:creator>
  <cp:lastModifiedBy>Piotr Pryczek</cp:lastModifiedBy>
  <cp:revision>483</cp:revision>
  <dcterms:created xsi:type="dcterms:W3CDTF">2023-04-27T10:35:15Z</dcterms:created>
  <dcterms:modified xsi:type="dcterms:W3CDTF">2023-04-27T17:00:10Z</dcterms:modified>
</cp:coreProperties>
</file>