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5" r:id="rId23"/>
    <p:sldId id="276" r:id="rId24"/>
    <p:sldId id="274" r:id="rId25"/>
    <p:sldId id="277" r:id="rId2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03D1E8-A30C-4E29-8010-E6DE5C4F1D84}" v="1" dt="2022-04-26T22:06:14.4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 varScale="1">
        <p:scale>
          <a:sx n="114" d="100"/>
          <a:sy n="114" d="100"/>
        </p:scale>
        <p:origin x="150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ata Górska" userId="S::rgorska@zs06.onmicrosoft.com::2004832c-6f47-4a4f-a58c-9825ee109b1a" providerId="AD" clId="Web-{1C03D1E8-A30C-4E29-8010-E6DE5C4F1D84}"/>
    <pc:docChg chg="modSld">
      <pc:chgData name="Renata Górska" userId="S::rgorska@zs06.onmicrosoft.com::2004832c-6f47-4a4f-a58c-9825ee109b1a" providerId="AD" clId="Web-{1C03D1E8-A30C-4E29-8010-E6DE5C4F1D84}" dt="2022-04-26T22:06:14.435" v="0" actId="1076"/>
      <pc:docMkLst>
        <pc:docMk/>
      </pc:docMkLst>
      <pc:sldChg chg="modSp">
        <pc:chgData name="Renata Górska" userId="S::rgorska@zs06.onmicrosoft.com::2004832c-6f47-4a4f-a58c-9825ee109b1a" providerId="AD" clId="Web-{1C03D1E8-A30C-4E29-8010-E6DE5C4F1D84}" dt="2022-04-26T22:06:14.435" v="0" actId="1076"/>
        <pc:sldMkLst>
          <pc:docMk/>
          <pc:sldMk cId="595895553" sldId="277"/>
        </pc:sldMkLst>
        <pc:picChg chg="mod">
          <ac:chgData name="Renata Górska" userId="S::rgorska@zs06.onmicrosoft.com::2004832c-6f47-4a4f-a58c-9825ee109b1a" providerId="AD" clId="Web-{1C03D1E8-A30C-4E29-8010-E6DE5C4F1D84}" dt="2022-04-26T22:06:14.435" v="0" actId="1076"/>
          <ac:picMkLst>
            <pc:docMk/>
            <pc:sldMk cId="595895553" sldId="277"/>
            <ac:picMk id="5" creationId="{707617E4-647D-43A6-BAF0-1A265B710E3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F5D00-3F9E-4425-BFEC-D4A24DDF02EE}" type="datetimeFigureOut">
              <a:rPr lang="es-ES" smtClean="0"/>
              <a:t>26/04/2022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1E1B-3FBE-4F2D-91C5-FE0991DBFDF8}" type="slidenum">
              <a:rPr lang="es-ES" smtClean="0"/>
              <a:t>‹#›</a:t>
            </a:fld>
            <a:endParaRPr lang="es-ES"/>
          </a:p>
        </p:txBody>
      </p:sp>
      <p:pic>
        <p:nvPicPr>
          <p:cNvPr id="7" name="Picture 3" descr="C:\Documents and Settings\Usuario\Mis documentos\Mis imágenes\Prayer hands 4.jpg"/>
          <p:cNvPicPr>
            <a:picLocks noChangeAspect="1" noChangeArrowheads="1"/>
          </p:cNvPicPr>
          <p:nvPr userDrawn="1"/>
        </p:nvPicPr>
        <p:blipFill>
          <a:blip r:embed="rId3" cstate="print"/>
          <a:srcRect r="4945" b="1158"/>
          <a:stretch>
            <a:fillRect/>
          </a:stretch>
        </p:blipFill>
        <p:spPr bwMode="auto">
          <a:xfrm>
            <a:off x="0" y="762000"/>
            <a:ext cx="4716016" cy="6096000"/>
          </a:xfrm>
          <a:prstGeom prst="rect">
            <a:avLst/>
          </a:prstGeom>
          <a:noFill/>
        </p:spPr>
      </p:pic>
      <p:sp>
        <p:nvSpPr>
          <p:cNvPr id="66" name="Oval 22"/>
          <p:cNvSpPr>
            <a:spLocks noChangeArrowheads="1"/>
          </p:cNvSpPr>
          <p:nvPr userDrawn="1"/>
        </p:nvSpPr>
        <p:spPr bwMode="auto">
          <a:xfrm>
            <a:off x="3491880" y="-3123728"/>
            <a:ext cx="8713787" cy="8713787"/>
          </a:xfrm>
          <a:prstGeom prst="ellipse">
            <a:avLst/>
          </a:prstGeom>
          <a:gradFill rotWithShape="1">
            <a:gsLst>
              <a:gs pos="0">
                <a:schemeClr val="bg2">
                  <a:lumMod val="20000"/>
                  <a:lumOff val="80000"/>
                </a:schemeClr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69" name="图片 69" descr="6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000" y="260648"/>
            <a:ext cx="2357438" cy="223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fade/>
        <p:sndAc>
          <p:stSnd>
            <p:snd r:embed="rId1" name="X2Download.com_-_Samotność_W_Samotności_(Instrumental)_(128_kbps)_(1) (1).wav"/>
          </p:stSnd>
        </p:sndAc>
      </p:transition>
    </mc:Choice>
    <mc:Fallback xmlns="">
      <p:transition advClick="0" advTm="5000">
        <p:fade/>
        <p:sndAc>
          <p:stSnd>
            <p:snd r:embed="rId5" name="X2Download.com_-_Samotność_W_Samotności_(Instrumental)_(128_kbps)_(1) (1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xit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F5D00-3F9E-4425-BFEC-D4A24DDF02EE}" type="datetimeFigureOut">
              <a:rPr lang="es-ES" smtClean="0"/>
              <a:t>26/04/2022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1E1B-3FBE-4F2D-91C5-FE0991DBFDF8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fade/>
        <p:sndAc>
          <p:stSnd>
            <p:snd r:embed="rId1" name="X2Download.com_-_Samotność_W_Samotności_(Instrumental)_(128_kbps)_(1) (1).wav"/>
          </p:stSnd>
        </p:sndAc>
      </p:transition>
    </mc:Choice>
    <mc:Fallback xmlns="">
      <p:transition advClick="0" advTm="5000">
        <p:fade/>
        <p:sndAc>
          <p:stSnd>
            <p:snd r:embed="rId3" name="X2Download.com_-_Samotność_W_Samotności_(Instrumental)_(128_kbps)_(1) (1)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F5D00-3F9E-4425-BFEC-D4A24DDF02EE}" type="datetimeFigureOut">
              <a:rPr lang="es-ES" smtClean="0"/>
              <a:t>26/04/2022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1E1B-3FBE-4F2D-91C5-FE0991DBFDF8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fade/>
        <p:sndAc>
          <p:stSnd>
            <p:snd r:embed="rId1" name="X2Download.com_-_Samotność_W_Samotności_(Instrumental)_(128_kbps)_(1) (1).wav"/>
          </p:stSnd>
        </p:sndAc>
      </p:transition>
    </mc:Choice>
    <mc:Fallback xmlns="">
      <p:transition advClick="0" advTm="5000">
        <p:fade/>
        <p:sndAc>
          <p:stSnd>
            <p:snd r:embed="rId3" name="X2Download.com_-_Samotność_W_Samotności_(Instrumental)_(128_kbps)_(1) (1)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F5D00-3F9E-4425-BFEC-D4A24DDF02EE}" type="datetimeFigureOut">
              <a:rPr lang="es-ES" smtClean="0"/>
              <a:t>26/04/2022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1E1B-3FBE-4F2D-91C5-FE0991DBFDF8}" type="slidenum">
              <a:rPr lang="es-ES" smtClean="0"/>
              <a:t>‹#›</a:t>
            </a:fld>
            <a:endParaRPr lang="es-ES"/>
          </a:p>
        </p:txBody>
      </p:sp>
      <p:pic>
        <p:nvPicPr>
          <p:cNvPr id="7" name="Picture 3" descr="C:\Documents and Settings\Usuario\Mis documentos\Mis imágenes\Prayer hands 4.jpg"/>
          <p:cNvPicPr>
            <a:picLocks noChangeAspect="1" noChangeArrowheads="1"/>
          </p:cNvPicPr>
          <p:nvPr userDrawn="1"/>
        </p:nvPicPr>
        <p:blipFill>
          <a:blip r:embed="rId3" cstate="print"/>
          <a:srcRect b="1158"/>
          <a:stretch>
            <a:fillRect/>
          </a:stretch>
        </p:blipFill>
        <p:spPr bwMode="auto">
          <a:xfrm>
            <a:off x="0" y="4149080"/>
            <a:ext cx="2204710" cy="2708920"/>
          </a:xfrm>
          <a:prstGeom prst="rect">
            <a:avLst/>
          </a:prstGeom>
          <a:noFill/>
        </p:spPr>
      </p:pic>
      <p:sp>
        <p:nvSpPr>
          <p:cNvPr id="53" name="Oval 22"/>
          <p:cNvSpPr>
            <a:spLocks noChangeArrowheads="1"/>
          </p:cNvSpPr>
          <p:nvPr userDrawn="1"/>
        </p:nvSpPr>
        <p:spPr bwMode="auto">
          <a:xfrm>
            <a:off x="2699792" y="-2259632"/>
            <a:ext cx="8713787" cy="8713787"/>
          </a:xfrm>
          <a:prstGeom prst="ellipse">
            <a:avLst/>
          </a:prstGeom>
          <a:gradFill rotWithShape="1">
            <a:gsLst>
              <a:gs pos="0">
                <a:schemeClr val="bg2">
                  <a:lumMod val="20000"/>
                  <a:lumOff val="80000"/>
                </a:schemeClr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fade/>
        <p:sndAc>
          <p:stSnd>
            <p:snd r:embed="rId1" name="X2Download.com_-_Samotność_W_Samotności_(Instrumental)_(128_kbps)_(1) (1).wav"/>
          </p:stSnd>
        </p:sndAc>
      </p:transition>
    </mc:Choice>
    <mc:Fallback xmlns="">
      <p:transition advClick="0" advTm="5000">
        <p:fade/>
        <p:sndAc>
          <p:stSnd>
            <p:snd r:embed="rId4" name="X2Download.com_-_Samotność_W_Samotności_(Instrumental)_(128_kbps)_(1) (1)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F5D00-3F9E-4425-BFEC-D4A24DDF02EE}" type="datetimeFigureOut">
              <a:rPr lang="es-ES" smtClean="0"/>
              <a:t>26/04/2022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1E1B-3FBE-4F2D-91C5-FE0991DBFDF8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fade/>
        <p:sndAc>
          <p:stSnd>
            <p:snd r:embed="rId1" name="X2Download.com_-_Samotność_W_Samotności_(Instrumental)_(128_kbps)_(1) (1).wav"/>
          </p:stSnd>
        </p:sndAc>
      </p:transition>
    </mc:Choice>
    <mc:Fallback xmlns="">
      <p:transition advClick="0" advTm="5000">
        <p:fade/>
        <p:sndAc>
          <p:stSnd>
            <p:snd r:embed="rId3" name="X2Download.com_-_Samotność_W_Samotności_(Instrumental)_(128_kbps)_(1) (1)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F5D00-3F9E-4425-BFEC-D4A24DDF02EE}" type="datetimeFigureOut">
              <a:rPr lang="es-ES" smtClean="0"/>
              <a:t>26/04/2022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1E1B-3FBE-4F2D-91C5-FE0991DBFDF8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fade/>
        <p:sndAc>
          <p:stSnd>
            <p:snd r:embed="rId1" name="X2Download.com_-_Samotność_W_Samotności_(Instrumental)_(128_kbps)_(1) (1).wav"/>
          </p:stSnd>
        </p:sndAc>
      </p:transition>
    </mc:Choice>
    <mc:Fallback xmlns="">
      <p:transition advClick="0" advTm="5000">
        <p:fade/>
        <p:sndAc>
          <p:stSnd>
            <p:snd r:embed="rId3" name="X2Download.com_-_Samotność_W_Samotności_(Instrumental)_(128_kbps)_(1) (1)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F5D00-3F9E-4425-BFEC-D4A24DDF02EE}" type="datetimeFigureOut">
              <a:rPr lang="es-ES" smtClean="0"/>
              <a:t>26/04/2022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1E1B-3FBE-4F2D-91C5-FE0991DBFDF8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fade/>
        <p:sndAc>
          <p:stSnd>
            <p:snd r:embed="rId1" name="X2Download.com_-_Samotność_W_Samotności_(Instrumental)_(128_kbps)_(1) (1).wav"/>
          </p:stSnd>
        </p:sndAc>
      </p:transition>
    </mc:Choice>
    <mc:Fallback xmlns="">
      <p:transition advClick="0" advTm="5000">
        <p:fade/>
        <p:sndAc>
          <p:stSnd>
            <p:snd r:embed="rId3" name="X2Download.com_-_Samotność_W_Samotności_(Instrumental)_(128_kbps)_(1) (1)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F5D00-3F9E-4425-BFEC-D4A24DDF02EE}" type="datetimeFigureOut">
              <a:rPr lang="es-ES" smtClean="0"/>
              <a:t>26/04/2022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1E1B-3FBE-4F2D-91C5-FE0991DBFDF8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fade/>
        <p:sndAc>
          <p:stSnd>
            <p:snd r:embed="rId1" name="X2Download.com_-_Samotność_W_Samotności_(Instrumental)_(128_kbps)_(1) (1).wav"/>
          </p:stSnd>
        </p:sndAc>
      </p:transition>
    </mc:Choice>
    <mc:Fallback xmlns="">
      <p:transition advClick="0" advTm="5000">
        <p:fade/>
        <p:sndAc>
          <p:stSnd>
            <p:snd r:embed="rId3" name="X2Download.com_-_Samotność_W_Samotności_(Instrumental)_(128_kbps)_(1) (1)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F5D00-3F9E-4425-BFEC-D4A24DDF02EE}" type="datetimeFigureOut">
              <a:rPr lang="es-ES" smtClean="0"/>
              <a:t>26/04/2022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1E1B-3FBE-4F2D-91C5-FE0991DBFDF8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fade/>
        <p:sndAc>
          <p:stSnd>
            <p:snd r:embed="rId1" name="X2Download.com_-_Samotność_W_Samotności_(Instrumental)_(128_kbps)_(1) (1).wav"/>
          </p:stSnd>
        </p:sndAc>
      </p:transition>
    </mc:Choice>
    <mc:Fallback xmlns="">
      <p:transition advClick="0" advTm="5000">
        <p:fade/>
        <p:sndAc>
          <p:stSnd>
            <p:snd r:embed="rId3" name="X2Download.com_-_Samotność_W_Samotności_(Instrumental)_(128_kbps)_(1) (1)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F5D00-3F9E-4425-BFEC-D4A24DDF02EE}" type="datetimeFigureOut">
              <a:rPr lang="es-ES" smtClean="0"/>
              <a:t>26/04/2022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1E1B-3FBE-4F2D-91C5-FE0991DBFDF8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fade/>
        <p:sndAc>
          <p:stSnd>
            <p:snd r:embed="rId1" name="X2Download.com_-_Samotność_W_Samotności_(Instrumental)_(128_kbps)_(1) (1).wav"/>
          </p:stSnd>
        </p:sndAc>
      </p:transition>
    </mc:Choice>
    <mc:Fallback xmlns="">
      <p:transition advClick="0" advTm="5000">
        <p:fade/>
        <p:sndAc>
          <p:stSnd>
            <p:snd r:embed="rId3" name="X2Download.com_-_Samotność_W_Samotności_(Instrumental)_(128_kbps)_(1) (1)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F5D00-3F9E-4425-BFEC-D4A24DDF02EE}" type="datetimeFigureOut">
              <a:rPr lang="es-ES" smtClean="0"/>
              <a:t>26/04/2022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1E1B-3FBE-4F2D-91C5-FE0991DBFDF8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fade/>
        <p:sndAc>
          <p:stSnd>
            <p:snd r:embed="rId1" name="X2Download.com_-_Samotność_W_Samotności_(Instrumental)_(128_kbps)_(1) (1).wav"/>
          </p:stSnd>
        </p:sndAc>
      </p:transition>
    </mc:Choice>
    <mc:Fallback xmlns="">
      <p:transition advClick="0" advTm="5000">
        <p:fade/>
        <p:sndAc>
          <p:stSnd>
            <p:snd r:embed="rId3" name="X2Download.com_-_Samotność_W_Samotności_(Instrumental)_(128_kbps)_(1) (1)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F5D00-3F9E-4425-BFEC-D4A24DDF02EE}" type="datetimeFigureOut">
              <a:rPr lang="es-ES" smtClean="0"/>
              <a:t>26/04/2022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F1E1B-3FBE-4F2D-91C5-FE0991DBFDF8}" type="slidenum">
              <a:rPr lang="es-ES" smtClean="0"/>
              <a:t>‹#›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5000">
        <p:fade/>
        <p:sndAc>
          <p:stSnd>
            <p:snd r:embed="rId13" name="X2Download.com_-_Samotność_W_Samotności_(Instrumental)_(128_kbps)_(1) (1).wav"/>
          </p:stSnd>
        </p:sndAc>
      </p:transition>
    </mc:Choice>
    <mc:Fallback xmlns="">
      <p:transition advClick="0" advTm="5000">
        <p:fade/>
        <p:sndAc>
          <p:stSnd>
            <p:snd r:embed="rId14" name="X2Download.com_-_Samotność_W_Samotności_(Instrumental)_(128_kbps)_(1) (1)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s3-eu-west-1.amazonaws.com/memorizer.pl/testpic/13254/201907271306300980d88871ec1bbee9c743c5db99f26e.png" TargetMode="External"/><Relationship Id="rId13" Type="http://schemas.openxmlformats.org/officeDocument/2006/relationships/hyperlink" Target="http://ewasobkowicz.pl/wp-content/uploads/2016/04/10590501_66654172343_JN_orig.jpg" TargetMode="External"/><Relationship Id="rId3" Type="http://schemas.openxmlformats.org/officeDocument/2006/relationships/hyperlink" Target="https://www.biblioteka24.eu/wp-content/uploads/mountains-2370993_1280.jpg" TargetMode="External"/><Relationship Id="rId7" Type="http://schemas.openxmlformats.org/officeDocument/2006/relationships/hyperlink" Target="http://www.lorogozno.pl/data/news/595.jpg" TargetMode="External"/><Relationship Id="rId12" Type="http://schemas.openxmlformats.org/officeDocument/2006/relationships/hyperlink" Target="https://static.extra-plonsk.pl/data/articles/s4_samotnosc_jak_mozemy_ja_oszukac_felieton_1592818025_1918.jpg" TargetMode="External"/><Relationship Id="rId2" Type="http://schemas.openxmlformats.org/officeDocument/2006/relationships/hyperlink" Target="http://wiersze.lekturki.pl/wp-content/uploads/2010/03/treny.jpg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img.haikudeck.com/mi/5AB6D674-1B09-434D-AC32-C4CE40E8A91A.jpg" TargetMode="External"/><Relationship Id="rId11" Type="http://schemas.openxmlformats.org/officeDocument/2006/relationships/hyperlink" Target="https://kobietapo30.pl/wp-content/uploads/2015/08/tree-753069_1280-670x446.jpg" TargetMode="External"/><Relationship Id="rId5" Type="http://schemas.openxmlformats.org/officeDocument/2006/relationships/hyperlink" Target="https://a.allegroimg.com/s1024/0cede5/816eff324593bfda183541abf7e3" TargetMode="External"/><Relationship Id="rId10" Type="http://schemas.openxmlformats.org/officeDocument/2006/relationships/hyperlink" Target="http://whitedevas.eu/wp-content/uploads/lolo.jpg" TargetMode="External"/><Relationship Id="rId4" Type="http://schemas.openxmlformats.org/officeDocument/2006/relationships/hyperlink" Target="https://i.pinimg.com/originals/96/07/6e/96076edeefc1bfd482c791fd2bbc56b1.jpg" TargetMode="External"/><Relationship Id="rId9" Type="http://schemas.openxmlformats.org/officeDocument/2006/relationships/hyperlink" Target="https://samequizy.pl/wp-content/uploads/2020/03/filing_images_5d863090aadc.jpg" TargetMode="External"/><Relationship Id="rId14" Type="http://schemas.openxmlformats.org/officeDocument/2006/relationships/hyperlink" Target="https://www.youtube.com/watch?v=NobDUQYdErs&amp;ab_channel=TeatrMuzycznyROMA-Topic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219201"/>
            <a:ext cx="7772400" cy="1561727"/>
          </a:xfrm>
        </p:spPr>
        <p:txBody>
          <a:bodyPr/>
          <a:lstStyle/>
          <a:p>
            <a:r>
              <a:rPr lang="pl-PL" dirty="0"/>
              <a:t>Motyw samotności w poznanych lekturach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211960" y="4365104"/>
            <a:ext cx="4600600" cy="1752600"/>
          </a:xfrm>
        </p:spPr>
        <p:txBody>
          <a:bodyPr/>
          <a:lstStyle/>
          <a:p>
            <a:r>
              <a:rPr lang="pl-PL" dirty="0"/>
              <a:t>Dawid Krawczyk</a:t>
            </a:r>
          </a:p>
          <a:p>
            <a:r>
              <a:rPr lang="pl-PL" dirty="0"/>
              <a:t>Klasa 8c </a:t>
            </a:r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fade/>
        <p:sndAc>
          <p:stSnd loop="1">
            <p:snd r:embed="rId2" name="X2Download.com_-_Samotność_W_Samotności_(Instrumental)_(128_kbps)_(1) (1).wav"/>
          </p:stSnd>
        </p:sndAc>
      </p:transition>
    </mc:Choice>
    <mc:Fallback xmlns="">
      <p:transition advClick="0" advTm="5000">
        <p:fade/>
        <p:sndAc>
          <p:stSnd loop="1">
            <p:snd r:embed="rId3" name="X2Download.com_-_Samotność_W_Samotności_(Instrumental)_(128_kbps)_(1) (1)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9017728-7771-48FF-BB3E-99AB05D8E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43608" y="548680"/>
            <a:ext cx="7643192" cy="5577483"/>
          </a:xfrm>
        </p:spPr>
        <p:txBody>
          <a:bodyPr/>
          <a:lstStyle/>
          <a:p>
            <a:pPr marL="0" indent="0">
              <a:buNone/>
            </a:pPr>
            <a:r>
              <a:rPr lang="pl-PL" dirty="0">
                <a:solidFill>
                  <a:srgbClr val="7030A0"/>
                </a:solidFill>
              </a:rPr>
              <a:t>Charles Dickens „Opowieść wigilijna”</a:t>
            </a:r>
          </a:p>
          <a:p>
            <a:pPr marL="0" indent="0">
              <a:buNone/>
            </a:pPr>
            <a:endParaRPr lang="pl-PL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pl-PL" dirty="0"/>
              <a:t>	</a:t>
            </a:r>
            <a:r>
              <a:rPr lang="pl-PL" dirty="0" err="1"/>
              <a:t>Ebenezer</a:t>
            </a:r>
            <a:r>
              <a:rPr lang="pl-PL" dirty="0"/>
              <a:t> </a:t>
            </a:r>
            <a:r>
              <a:rPr lang="pl-PL" dirty="0" err="1"/>
              <a:t>Scrooge</a:t>
            </a:r>
            <a:r>
              <a:rPr lang="pl-PL" dirty="0"/>
              <a:t> jako dziecko nigdy nie był szczęśliwy. Nikt go nie kochał w dzieciństwie i nie nauczył miłości. Swoje dorosłe życie poświęcił bogaceniu się, nie zwracając uwagi na innych. Skąpstwo i chciwość było jego znakami rozpoznawczymi do czasu spotkania z duchami. One sprawiły, iż z zgorzkniałego i wrogiego zmienił się w przyjaznego. Uświadomiły mu jak ważna jest obecność drugiego człowieka w życiu i pomaganie innym. </a:t>
            </a:r>
          </a:p>
        </p:txBody>
      </p:sp>
    </p:spTree>
    <p:extLst>
      <p:ext uri="{BB962C8B-B14F-4D97-AF65-F5344CB8AC3E}">
        <p14:creationId xmlns:p14="http://schemas.microsoft.com/office/powerpoint/2010/main" val="285419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>
        <p:fade/>
      </p:transition>
    </mc:Choice>
    <mc:Fallback xmlns="">
      <p:transition advClick="0" advTm="3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0415C5F4-CC76-488D-97FF-4C078A65CD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9592" y="764704"/>
            <a:ext cx="7787208" cy="5361459"/>
          </a:xfrm>
        </p:spPr>
        <p:txBody>
          <a:bodyPr/>
          <a:lstStyle/>
          <a:p>
            <a:pPr marL="0" indent="0">
              <a:buNone/>
            </a:pPr>
            <a:r>
              <a:rPr lang="pl-PL" dirty="0" err="1"/>
              <a:t>Ebenezer</a:t>
            </a:r>
            <a:r>
              <a:rPr lang="pl-PL" dirty="0"/>
              <a:t> </a:t>
            </a:r>
            <a:r>
              <a:rPr lang="pl-PL" dirty="0" err="1"/>
              <a:t>Scrooge</a:t>
            </a:r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C8C4219-FB00-4229-AF26-10DE99F09899}"/>
              </a:ext>
            </a:extLst>
          </p:cNvPr>
          <p:cNvSpPr txBox="1"/>
          <p:nvPr/>
        </p:nvSpPr>
        <p:spPr>
          <a:xfrm>
            <a:off x="7092280" y="22048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6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C28E8E5-A688-46E4-8DA3-6765586A9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8800"/>
            <a:ext cx="9144000" cy="45434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0921DFB-2B2F-4635-9A48-CEFF9F6B0DE1}"/>
              </a:ext>
            </a:extLst>
          </p:cNvPr>
          <p:cNvSpPr txBox="1"/>
          <p:nvPr/>
        </p:nvSpPr>
        <p:spPr>
          <a:xfrm>
            <a:off x="280205" y="566124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47512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E56ADFB-0403-4EA4-A9F2-8BF5C1073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9592" y="620688"/>
            <a:ext cx="7787208" cy="5505475"/>
          </a:xfrm>
        </p:spPr>
        <p:txBody>
          <a:bodyPr/>
          <a:lstStyle/>
          <a:p>
            <a:pPr marL="0" indent="0">
              <a:buNone/>
            </a:pPr>
            <a:r>
              <a:rPr lang="pl-PL" dirty="0" err="1">
                <a:solidFill>
                  <a:srgbClr val="7030A0"/>
                </a:solidFill>
              </a:rPr>
              <a:t>Antoine</a:t>
            </a:r>
            <a:r>
              <a:rPr lang="pl-PL" dirty="0">
                <a:solidFill>
                  <a:srgbClr val="7030A0"/>
                </a:solidFill>
              </a:rPr>
              <a:t> de Saint-</a:t>
            </a:r>
            <a:r>
              <a:rPr lang="pl-PL" dirty="0" err="1">
                <a:solidFill>
                  <a:srgbClr val="7030A0"/>
                </a:solidFill>
              </a:rPr>
              <a:t>Exupery</a:t>
            </a:r>
            <a:r>
              <a:rPr lang="pl-PL" dirty="0">
                <a:solidFill>
                  <a:srgbClr val="7030A0"/>
                </a:solidFill>
              </a:rPr>
              <a:t> „Mały Książę”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	Rozczarowany kłamstwami róży Mały Książę opuszcza asteroidę i wyrusza w podróż. Długa droga, różne planety i spotkanie z ich mieszkańcami uświadamiają mu, że bez róży czuje się samotny i zmienia swoje postrzeganie jej. Wspólnie spędzony czas pozwala na poznanie drugiej osoby i zbudowanie więzi. Postanawia wrócić do przyjaciółki gdy już wie co to miłość i przyjaźń.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2160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0">
        <p:fade/>
      </p:transition>
    </mc:Choice>
    <mc:Fallback xmlns="">
      <p:transition advClick="0" advTm="2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12FEC67-D6A1-404E-8204-5794CCC9DE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9592" y="476672"/>
            <a:ext cx="7787208" cy="5649491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Mały Książę i róża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637E904-F846-4970-A18F-40FDF5F8C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905000"/>
            <a:ext cx="6096000" cy="3540224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5308F623-610C-4021-BDEE-4AAE0AA0FC86}"/>
              </a:ext>
            </a:extLst>
          </p:cNvPr>
          <p:cNvSpPr txBox="1"/>
          <p:nvPr/>
        </p:nvSpPr>
        <p:spPr>
          <a:xfrm>
            <a:off x="7020272" y="23488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70834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3B40611-C948-40B7-A447-EED868939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3568" y="620688"/>
            <a:ext cx="8075240" cy="5462067"/>
          </a:xfrm>
        </p:spPr>
        <p:txBody>
          <a:bodyPr/>
          <a:lstStyle/>
          <a:p>
            <a:pPr marL="0" indent="0">
              <a:buNone/>
            </a:pPr>
            <a:r>
              <a:rPr lang="pl-PL" dirty="0">
                <a:solidFill>
                  <a:srgbClr val="7030A0"/>
                </a:solidFill>
              </a:rPr>
              <a:t>Adam Mickiewicz „Dziady cz. II”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	Autor ukazuje zebranych w kaplicy wieśniaków, którzy świętują noc dziadów. Przyzwane duchy pokazują nam samotność po śmierci. Nie potrafią znaleźć stałego miejsca odkąd stały się duchami i są skazane na wieloletnią tułaczkę. Nie mogą dostać się do nieba, są smutne i zagubione ponieważ nie mają się gdzie podziać. </a:t>
            </a:r>
          </a:p>
        </p:txBody>
      </p:sp>
    </p:spTree>
    <p:extLst>
      <p:ext uri="{BB962C8B-B14F-4D97-AF65-F5344CB8AC3E}">
        <p14:creationId xmlns:p14="http://schemas.microsoft.com/office/powerpoint/2010/main" val="168797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>
        <p:fade/>
      </p:transition>
    </mc:Choice>
    <mc:Fallback xmlns="">
      <p:transition advClick="0" advTm="2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F1C6006-3729-46C6-851A-189A9DCF68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5536" y="404664"/>
            <a:ext cx="8291264" cy="5721499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Dziady 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1AC7849-DC3D-4C64-A72B-826969DF7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085850"/>
            <a:ext cx="5904656" cy="468630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68CED433-100D-46FD-97A4-29AE70F5B9B7}"/>
              </a:ext>
            </a:extLst>
          </p:cNvPr>
          <p:cNvSpPr txBox="1"/>
          <p:nvPr/>
        </p:nvSpPr>
        <p:spPr>
          <a:xfrm>
            <a:off x="1605074" y="106201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70950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DA9C397-14DC-4F21-84FB-64149B4B0C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7584" y="692696"/>
            <a:ext cx="7859216" cy="5433467"/>
          </a:xfrm>
        </p:spPr>
        <p:txBody>
          <a:bodyPr/>
          <a:lstStyle/>
          <a:p>
            <a:pPr marL="0" indent="0">
              <a:buNone/>
            </a:pPr>
            <a:r>
              <a:rPr lang="pl-PL" dirty="0">
                <a:solidFill>
                  <a:srgbClr val="7030A0"/>
                </a:solidFill>
              </a:rPr>
              <a:t>Adam Mickiewicz „Pan Tadeusz”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	Jacek Soplica popełnienia zbrodnię, która staje się impulsem do jego przemiany. Poświęca się samotnemu życiu w zakonie bernardynów aby odpokutować swoje winy. Poświęca się działalności politycznej i patriotycznej. Samotność w tym wypadku była koniecznością gdyż pozwoliła bohaterowi na całkowite poświęcenie się celowi, który obrał po wstąpieniu do zakonu.</a:t>
            </a:r>
          </a:p>
        </p:txBody>
      </p:sp>
    </p:spTree>
    <p:extLst>
      <p:ext uri="{BB962C8B-B14F-4D97-AF65-F5344CB8AC3E}">
        <p14:creationId xmlns:p14="http://schemas.microsoft.com/office/powerpoint/2010/main" val="334749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0">
        <p:fade/>
      </p:transition>
    </mc:Choice>
    <mc:Fallback xmlns="">
      <p:transition advClick="0" advTm="2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98109FF-F422-4995-A423-CB6D1E424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3568" y="620688"/>
            <a:ext cx="8003232" cy="5505475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Jacek Soplica – ksiądz Robak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F930599-A88C-47D9-8A74-8719A534E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1772816"/>
            <a:ext cx="3888432" cy="3971925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437FA1F9-7BB7-4082-9F24-2A33A181698D}"/>
              </a:ext>
            </a:extLst>
          </p:cNvPr>
          <p:cNvSpPr txBox="1"/>
          <p:nvPr/>
        </p:nvSpPr>
        <p:spPr>
          <a:xfrm>
            <a:off x="6084168" y="19888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11644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9FE3AC4-170C-43BD-A1B7-943FBFE998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71600" y="980728"/>
            <a:ext cx="7715200" cy="5145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	Często na samotność bohaterów literackich przekłada się samotność artystów ich tworzących w danym momencie ich życia.</a:t>
            </a:r>
          </a:p>
          <a:p>
            <a:pPr marL="0" indent="0">
              <a:buNone/>
            </a:pPr>
            <a:r>
              <a:rPr lang="pl-PL" dirty="0"/>
              <a:t>Samotni bohaterowie musieli funkcjonować bez innych ludzi w ich życiu z własnego wyboru bądź tak potoczyły się ich losy. Czuli smutek, żal i byli nieszczęśliwi. Próbowali cały czas zmienić coś w swoim życiu aby wypełnić tę pustkę.</a:t>
            </a:r>
          </a:p>
          <a:p>
            <a:pPr marL="0" indent="0">
              <a:buNone/>
            </a:pPr>
            <a:r>
              <a:rPr lang="pl-PL" dirty="0"/>
              <a:t>	Samotności doświadczył każdy z nas. Bardzo często towarzyszy jej smutek – jak dobrze znamy to uczucie. Otacza nas mnóstwo ludzi ale brak tej 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D1BEDBE-2E17-429E-A867-538EBC36F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849"/>
            <a:ext cx="1835696" cy="130092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9CC9BDE7-713C-42F3-A0E1-0B85E32785BB}"/>
              </a:ext>
            </a:extLst>
          </p:cNvPr>
          <p:cNvSpPr txBox="1"/>
          <p:nvPr/>
        </p:nvSpPr>
        <p:spPr>
          <a:xfrm>
            <a:off x="1403648" y="26064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2104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5000">
        <p:fade/>
      </p:transition>
    </mc:Choice>
    <mc:Fallback xmlns="">
      <p:transition advClick="0" advTm="3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BE97437-FB9F-4AC8-983D-4C72F8BAEE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5536" y="476672"/>
            <a:ext cx="8291264" cy="56494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/>
              <a:t>jednej właściwej osoby potrafi sprawić, że czujemy się samotni. Każdy z nas doświadczył jakieś straty. Jednym zmarł ktoś bliski, innym ukochane zwierzątko a jeszcze inni musieli opuścić kraj z powodu wojny trafiając w obce miejsce i nieznanych ludzi. Trzeba się starać pomóc takiej osobie aby wiedziała, że jak już upora się ze swoim bólem, jest ktoś z kim zawsze może porozmawiać.</a:t>
            </a:r>
          </a:p>
          <a:p>
            <a:pPr marL="0" indent="0">
              <a:buNone/>
            </a:pPr>
            <a:r>
              <a:rPr lang="pl-PL" dirty="0"/>
              <a:t>	Czasami lubimy pobyć sami ale jest to chwilowe i nie trwa zbyt długo. Każdy z nas potrzebuje się wyciszyć i poukładać myśli – przemyśleć niektóre rzeczy. </a:t>
            </a:r>
          </a:p>
          <a:p>
            <a:pPr marL="0" indent="0">
              <a:buNone/>
            </a:pPr>
            <a:r>
              <a:rPr lang="pl-PL" dirty="0"/>
              <a:t>	Samotność moim zdaniem jest zła i mam nadzieję, że nigdy jej nie doświadczę.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861AA70-8DB9-4DCA-AF82-74A64283B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5373216"/>
            <a:ext cx="2771800" cy="1484784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C54F1681-65FD-4797-AC99-4A6B5D669A17}"/>
              </a:ext>
            </a:extLst>
          </p:cNvPr>
          <p:cNvSpPr txBox="1"/>
          <p:nvPr/>
        </p:nvSpPr>
        <p:spPr>
          <a:xfrm>
            <a:off x="8704324" y="594149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73843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5000">
        <p:fade/>
      </p:transition>
    </mc:Choice>
    <mc:Fallback xmlns="">
      <p:transition advClick="0" advTm="3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	Każdy z nas czuje się czasami samotny. Dopada nas wtedy uczucie wewnętrznej pustki, bezsilności, wstydu, niezrozumienia lub lęku. Najczęściej jednak samotność jest przejściowa i szybko o niej zapominamy. Samotność nie dotyczy tylko osób starszych, nieśmiałych czy porzuconych, ale także ludzi młodych. Na podstawie poznanych lektur, spróbuję pokazać jak bohaterowie przeżywali samotność i jak sobie z nią radzili.</a:t>
            </a:r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0">
        <p:fade/>
      </p:transition>
    </mc:Choice>
    <mc:Fallback xmlns="">
      <p:transition advClick="0" advTm="2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C1FAF96-902E-4A06-8E49-376B8603C1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85069" y="934244"/>
            <a:ext cx="7143750" cy="4733925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422AB62D-7B8A-4704-8080-C773D50E480F}"/>
              </a:ext>
            </a:extLst>
          </p:cNvPr>
          <p:cNvSpPr txBox="1"/>
          <p:nvPr/>
        </p:nvSpPr>
        <p:spPr>
          <a:xfrm>
            <a:off x="1475656" y="126876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02230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9AD9914-C165-49B4-A917-E836202C9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560" y="836712"/>
            <a:ext cx="8075240" cy="528945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dirty="0"/>
              <a:t>Bibliografia:</a:t>
            </a:r>
          </a:p>
          <a:p>
            <a:pPr marL="514350" indent="-514350">
              <a:buAutoNum type="arabicPeriod"/>
            </a:pPr>
            <a:r>
              <a:rPr lang="pl-PL" sz="1400" dirty="0"/>
              <a:t>Jan Kochanowski – Tren VIII - cytat</a:t>
            </a:r>
          </a:p>
          <a:p>
            <a:pPr marL="514350" indent="-514350">
              <a:buAutoNum type="arabicPeriod"/>
            </a:pPr>
            <a:r>
              <a:rPr lang="pl-PL" sz="1400" dirty="0"/>
              <a:t>Jan Kochanowski - zdjęcie </a:t>
            </a:r>
            <a:r>
              <a:rPr lang="pl-PL" sz="1400" dirty="0">
                <a:hlinkClick r:id="rId2"/>
              </a:rPr>
              <a:t>http://wiersze.lekturki.pl/wp-content/uploads/2010/03/treny.jpg</a:t>
            </a:r>
            <a:endParaRPr lang="pl-PL" sz="1400" dirty="0"/>
          </a:p>
          <a:p>
            <a:pPr marL="514350" indent="-514350">
              <a:buAutoNum type="arabicPeriod"/>
            </a:pPr>
            <a:r>
              <a:rPr lang="pl-PL" sz="1400" dirty="0"/>
              <a:t>Stepy akermańskie – zdjęcie </a:t>
            </a:r>
            <a:r>
              <a:rPr lang="pl-PL" sz="1400" dirty="0">
                <a:hlinkClick r:id="rId3"/>
              </a:rPr>
              <a:t>https://www.biblioteka24.eu/wp-content/uploads/mountains-2370993_1280.jpg</a:t>
            </a:r>
            <a:endParaRPr lang="pl-PL" sz="1400" dirty="0"/>
          </a:p>
          <a:p>
            <a:pPr marL="514350" indent="-514350">
              <a:buAutoNum type="arabicPeriod"/>
            </a:pPr>
            <a:r>
              <a:rPr lang="pl-PL" sz="1400" dirty="0"/>
              <a:t>Demeter i Kora – zdjęcie </a:t>
            </a:r>
            <a:r>
              <a:rPr lang="pl-PL" sz="1400" dirty="0">
                <a:hlinkClick r:id="rId4"/>
              </a:rPr>
              <a:t>https://i.pinimg.com/originals/96/07/6e/96076edeefc1bfd482c791fd2bbc56b1.jpg</a:t>
            </a:r>
            <a:endParaRPr lang="pl-PL" sz="1400" dirty="0"/>
          </a:p>
          <a:p>
            <a:pPr marL="514350" indent="-514350">
              <a:buAutoNum type="arabicPeriod"/>
            </a:pPr>
            <a:r>
              <a:rPr lang="pl-PL" sz="1400" dirty="0"/>
              <a:t>Katarynka – zdjęcie </a:t>
            </a:r>
            <a:r>
              <a:rPr lang="pl-PL" sz="1400" dirty="0">
                <a:hlinkClick r:id="rId5"/>
              </a:rPr>
              <a:t>https://a.allegroimg.com/s1024/0cede5/816eff324593bfda183541abf7e3</a:t>
            </a:r>
            <a:endParaRPr lang="pl-PL" sz="1400" dirty="0"/>
          </a:p>
          <a:p>
            <a:pPr marL="514350" indent="-514350">
              <a:buAutoNum type="arabicPeriod"/>
            </a:pPr>
            <a:r>
              <a:rPr lang="pl-PL" sz="1400" dirty="0" err="1"/>
              <a:t>Ebenezer</a:t>
            </a:r>
            <a:r>
              <a:rPr lang="pl-PL" sz="1400" dirty="0"/>
              <a:t> </a:t>
            </a:r>
            <a:r>
              <a:rPr lang="pl-PL" sz="1400" dirty="0" err="1"/>
              <a:t>Scrooge</a:t>
            </a:r>
            <a:r>
              <a:rPr lang="pl-PL" sz="1400" dirty="0"/>
              <a:t> – zdjęcie </a:t>
            </a:r>
            <a:r>
              <a:rPr lang="pl-PL" sz="1400" dirty="0">
                <a:hlinkClick r:id="rId6"/>
              </a:rPr>
              <a:t>https://img.haikudeck.com/mi/5AB6D674-1B09-434D-AC32-C4CE40E8A91A.jpg</a:t>
            </a:r>
            <a:endParaRPr lang="pl-PL" sz="1400" dirty="0"/>
          </a:p>
          <a:p>
            <a:pPr marL="514350" indent="-514350">
              <a:buAutoNum type="arabicPeriod"/>
            </a:pPr>
            <a:r>
              <a:rPr lang="pl-PL" sz="1400" dirty="0"/>
              <a:t>Mały książę i róża – zdjęcie </a:t>
            </a:r>
            <a:r>
              <a:rPr lang="pl-PL" sz="1400" dirty="0">
                <a:hlinkClick r:id="rId7"/>
              </a:rPr>
              <a:t>http://www.lorogozno.pl/data/news/595.jpg</a:t>
            </a:r>
            <a:endParaRPr lang="pl-PL" sz="1400" dirty="0"/>
          </a:p>
          <a:p>
            <a:pPr marL="514350" indent="-514350">
              <a:buAutoNum type="arabicPeriod"/>
            </a:pPr>
            <a:r>
              <a:rPr lang="pl-PL" sz="1400" dirty="0"/>
              <a:t>Dziady – zdjęcie </a:t>
            </a:r>
            <a:r>
              <a:rPr lang="pl-PL" sz="1400" dirty="0">
                <a:hlinkClick r:id="rId8"/>
              </a:rPr>
              <a:t>https://s3-eu-west-1.amazonaws.com/memorizer.pl/testpic/13254/201907271306300980d88871ec1bbee9c743c5db99f26e.png</a:t>
            </a:r>
            <a:endParaRPr lang="pl-PL" sz="1400" dirty="0"/>
          </a:p>
          <a:p>
            <a:pPr marL="514350" indent="-514350">
              <a:buAutoNum type="arabicPeriod"/>
            </a:pPr>
            <a:r>
              <a:rPr lang="pl-PL" sz="1400" dirty="0"/>
              <a:t>Jacek Soplica – zdjęcie </a:t>
            </a:r>
            <a:r>
              <a:rPr lang="pl-PL" sz="1400" dirty="0">
                <a:hlinkClick r:id="rId9"/>
              </a:rPr>
              <a:t>https://samequizy.pl/wp-content/uploads/2020/03/filing_images_5d863090aadc.jpg</a:t>
            </a:r>
            <a:endParaRPr lang="pl-PL" sz="1400" dirty="0"/>
          </a:p>
          <a:p>
            <a:pPr marL="514350" indent="-514350">
              <a:buAutoNum type="arabicPeriod"/>
            </a:pPr>
            <a:r>
              <a:rPr lang="pl-PL" sz="1400" dirty="0"/>
              <a:t>Zdjęcie - </a:t>
            </a:r>
            <a:r>
              <a:rPr lang="pl-PL" sz="1400" dirty="0">
                <a:hlinkClick r:id="rId10"/>
              </a:rPr>
              <a:t>http://whitedevas.eu/wp-content/uploads/lolo.jpg</a:t>
            </a:r>
            <a:endParaRPr lang="pl-PL" sz="1400" dirty="0"/>
          </a:p>
          <a:p>
            <a:pPr marL="514350" indent="-514350">
              <a:buAutoNum type="arabicPeriod"/>
            </a:pPr>
            <a:r>
              <a:rPr lang="pl-PL" sz="1400" dirty="0"/>
              <a:t>Zdjęcie - </a:t>
            </a:r>
            <a:r>
              <a:rPr lang="pl-PL" sz="1400" dirty="0">
                <a:hlinkClick r:id="rId11"/>
              </a:rPr>
              <a:t>https://kobietapo30.pl/wp-content/uploads/2015/08/tree-753069_1280-670x446.jpg</a:t>
            </a:r>
            <a:endParaRPr lang="pl-PL" sz="1400" dirty="0"/>
          </a:p>
          <a:p>
            <a:pPr marL="514350" indent="-514350">
              <a:buAutoNum type="arabicPeriod"/>
            </a:pPr>
            <a:r>
              <a:rPr lang="pl-PL" sz="1400" dirty="0"/>
              <a:t>Zdjęcie - </a:t>
            </a:r>
            <a:r>
              <a:rPr lang="pl-PL" sz="1400" dirty="0">
                <a:hlinkClick r:id="rId12"/>
              </a:rPr>
              <a:t>https://static.extra-plonsk.pl/data/articles/s4_samotnosc_jak_mozemy_ja_oszukac_felieton_1592818025_1918.jpg</a:t>
            </a:r>
            <a:endParaRPr lang="pl-PL" sz="1400" dirty="0"/>
          </a:p>
          <a:p>
            <a:pPr marL="514350" indent="-514350">
              <a:buAutoNum type="arabicPeriod"/>
            </a:pPr>
            <a:r>
              <a:rPr lang="pl-PL" sz="1400" dirty="0"/>
              <a:t>Zdjęcie - </a:t>
            </a:r>
            <a:r>
              <a:rPr lang="pl-PL" sz="1400" dirty="0">
                <a:hlinkClick r:id="rId13"/>
              </a:rPr>
              <a:t>http://ewasobkowicz.pl/wp-content/uploads/2016/04/10590501_66654172343_JN_orig.jpg</a:t>
            </a:r>
            <a:endParaRPr lang="pl-PL" sz="1400" dirty="0"/>
          </a:p>
          <a:p>
            <a:pPr marL="514350" indent="-514350">
              <a:buAutoNum type="arabicPeriod"/>
            </a:pPr>
            <a:r>
              <a:rPr lang="pl-PL" sz="1400" dirty="0"/>
              <a:t>Muzyka  – Samotność w samotności - </a:t>
            </a:r>
            <a:r>
              <a:rPr lang="pl-PL" sz="1400" dirty="0">
                <a:hlinkClick r:id="rId14"/>
              </a:rPr>
              <a:t>https://www.youtube.com/watch?v=NobDUQYdErs&amp;ab_channel=TeatrMuzycznyROMA-Topic</a:t>
            </a: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514350" indent="-514350">
              <a:buAutoNum type="arabicPeriod"/>
            </a:pPr>
            <a:endParaRPr lang="pl-PL" sz="1400" dirty="0"/>
          </a:p>
          <a:p>
            <a:pPr marL="514350" indent="-514350">
              <a:buAutoNum type="arabicPeriod"/>
            </a:pPr>
            <a:endParaRPr lang="pl-PL" sz="1400" dirty="0"/>
          </a:p>
          <a:p>
            <a:pPr marL="514350" indent="-514350">
              <a:buAutoNum type="arabicPeriod"/>
            </a:pPr>
            <a:endParaRPr lang="pl-PL" sz="1400" dirty="0"/>
          </a:p>
          <a:p>
            <a:pPr marL="514350" indent="-514350">
              <a:buAutoNum type="arabicPeriod"/>
            </a:pPr>
            <a:endParaRPr lang="pl-PL" sz="1400" dirty="0"/>
          </a:p>
          <a:p>
            <a:pPr marL="514350" indent="-514350">
              <a:buAutoNum type="arabicPeriod"/>
            </a:pPr>
            <a:endParaRPr lang="pl-PL" sz="1400" dirty="0"/>
          </a:p>
          <a:p>
            <a:pPr marL="514350" indent="-514350">
              <a:buAutoNum type="arabicPeriod"/>
            </a:pPr>
            <a:endParaRPr lang="pl-PL" sz="1400" dirty="0"/>
          </a:p>
          <a:p>
            <a:pPr marL="514350" indent="-514350">
              <a:buAutoNum type="arabicPeriod"/>
            </a:pPr>
            <a:endParaRPr lang="pl-PL" sz="1400" dirty="0"/>
          </a:p>
          <a:p>
            <a:pPr marL="514350" indent="-514350">
              <a:buAutoNum type="arabicPeriod"/>
            </a:pPr>
            <a:endParaRPr lang="pl-PL" sz="1400" dirty="0"/>
          </a:p>
          <a:p>
            <a:pPr marL="514350" indent="-514350">
              <a:buAutoNum type="arabicPeriod"/>
            </a:pPr>
            <a:endParaRPr lang="pl-PL" sz="1400" dirty="0"/>
          </a:p>
          <a:p>
            <a:pPr marL="514350" indent="-514350">
              <a:buAutoNum type="arabicPeriod"/>
            </a:pPr>
            <a:endParaRPr lang="pl-PL" dirty="0"/>
          </a:p>
          <a:p>
            <a:pPr marL="514350" indent="-514350">
              <a:buAutoNum type="arabicPeriod"/>
            </a:pPr>
            <a:endParaRPr lang="pl-PL" dirty="0"/>
          </a:p>
          <a:p>
            <a:pPr marL="514350" indent="-514350">
              <a:buAutoNum type="arabicPeriod"/>
            </a:pPr>
            <a:endParaRPr lang="pl-PL" dirty="0"/>
          </a:p>
          <a:p>
            <a:pPr marL="514350" indent="-514350">
              <a:buAutoNum type="arabicPeriod"/>
            </a:pPr>
            <a:endParaRPr lang="pl-PL" dirty="0"/>
          </a:p>
          <a:p>
            <a:pPr marL="514350" indent="-514350">
              <a:buAutoNum type="arabicPeriod"/>
            </a:pPr>
            <a:endParaRPr lang="pl-PL" dirty="0"/>
          </a:p>
          <a:p>
            <a:pPr marL="514350" indent="-514350">
              <a:buAutoNum type="arabicPeriod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3674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fade/>
      </p:transition>
    </mc:Choice>
    <mc:Fallback xmlns="">
      <p:transition advClick="0" advTm="8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07617E4-647D-43A6-BAF0-1A265B710E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29897" y="1131774"/>
            <a:ext cx="6773243" cy="3779848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6B20F61A-BBBC-4155-A95C-88FE94D0E2D0}"/>
              </a:ext>
            </a:extLst>
          </p:cNvPr>
          <p:cNvSpPr txBox="1"/>
          <p:nvPr/>
        </p:nvSpPr>
        <p:spPr>
          <a:xfrm>
            <a:off x="1907704" y="198884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59589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fade/>
      </p:transition>
    </mc:Choice>
    <mc:Fallback xmlns="">
      <p:transition advClick="0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0636976-3D8E-486B-B296-917B6A966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>
              <a:buNone/>
            </a:pPr>
            <a:r>
              <a:rPr lang="pl-PL" b="1" dirty="0">
                <a:solidFill>
                  <a:srgbClr val="7030A0"/>
                </a:solidFill>
              </a:rPr>
              <a:t>Treny</a:t>
            </a:r>
            <a:r>
              <a:rPr lang="pl-PL" dirty="0">
                <a:solidFill>
                  <a:srgbClr val="7030A0"/>
                </a:solidFill>
              </a:rPr>
              <a:t> </a:t>
            </a:r>
            <a:r>
              <a:rPr lang="pl-PL" dirty="0"/>
              <a:t>powstały po stracie </a:t>
            </a:r>
            <a:r>
              <a:rPr lang="pl-PL" b="1" dirty="0">
                <a:solidFill>
                  <a:srgbClr val="7030A0"/>
                </a:solidFill>
              </a:rPr>
              <a:t>Jana Kochanowskiego </a:t>
            </a:r>
            <a:r>
              <a:rPr lang="pl-PL" dirty="0"/>
              <a:t>jego ukochanej córki. Ukazują samotność, ból i rozpacz, z którą zmagają się wszyscy rodzice po stracie swojego dziecka. Po śmierci bliskiej osoby pojawia się pustka. </a:t>
            </a:r>
          </a:p>
          <a:p>
            <a:pPr marL="0" indent="0">
              <a:buNone/>
            </a:pPr>
            <a:r>
              <a:rPr lang="pl-PL" dirty="0"/>
              <a:t>Autor ubrał to w słowa:</a:t>
            </a:r>
          </a:p>
          <a:p>
            <a:pPr marL="0" indent="0">
              <a:buNone/>
            </a:pPr>
            <a:r>
              <a:rPr lang="pl-PL" dirty="0"/>
              <a:t>„</a:t>
            </a:r>
            <a:r>
              <a:rPr lang="pl-PL" dirty="0" err="1"/>
              <a:t>Wielkieś</a:t>
            </a:r>
            <a:r>
              <a:rPr lang="pl-PL" dirty="0"/>
              <a:t> mi uczyniła pustki w domu moim,</a:t>
            </a:r>
          </a:p>
          <a:p>
            <a:pPr marL="0" indent="0">
              <a:buNone/>
            </a:pPr>
            <a:r>
              <a:rPr lang="pl-PL" dirty="0"/>
              <a:t>Moja droga </a:t>
            </a:r>
            <a:r>
              <a:rPr lang="pl-PL" dirty="0" err="1"/>
              <a:t>Orszulo</a:t>
            </a:r>
            <a:r>
              <a:rPr lang="pl-PL" dirty="0"/>
              <a:t>, tym zniknięciem swoim!”1</a:t>
            </a:r>
          </a:p>
        </p:txBody>
      </p:sp>
    </p:spTree>
    <p:extLst>
      <p:ext uri="{BB962C8B-B14F-4D97-AF65-F5344CB8AC3E}">
        <p14:creationId xmlns:p14="http://schemas.microsoft.com/office/powerpoint/2010/main" val="372936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0">
        <p:fade/>
      </p:transition>
    </mc:Choice>
    <mc:Fallback xmlns="">
      <p:transition advClick="0" advTm="2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1">
            <a:extLst>
              <a:ext uri="{FF2B5EF4-FFF2-40B4-BE49-F238E27FC236}">
                <a16:creationId xmlns:a16="http://schemas.microsoft.com/office/drawing/2014/main" id="{35723B20-920B-E60F-D068-839F48D98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l-PL" sz="2800" dirty="0"/>
              <a:t>Jan Kochanowski pochylający się nad ciałem zmarłej córki.                                         </a:t>
            </a:r>
            <a:endParaRPr lang="en-US" sz="2800" dirty="0"/>
          </a:p>
        </p:txBody>
      </p:sp>
      <p:pic>
        <p:nvPicPr>
          <p:cNvPr id="1026" name="Picture 2" descr="Treny - Wiersze szkolne - analizy">
            <a:extLst>
              <a:ext uri="{FF2B5EF4-FFF2-40B4-BE49-F238E27FC236}">
                <a16:creationId xmlns:a16="http://schemas.microsoft.com/office/drawing/2014/main" id="{5EDEA433-F1A1-49EA-AE14-D8AC4A7C1A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1" b="3064"/>
          <a:stretch/>
        </p:blipFill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4BC80D86-7271-4830-A7CE-868987DBBE47}"/>
              </a:ext>
            </a:extLst>
          </p:cNvPr>
          <p:cNvSpPr txBox="1"/>
          <p:nvPr/>
        </p:nvSpPr>
        <p:spPr>
          <a:xfrm>
            <a:off x="7524328" y="213285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6476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8964E0F-DD02-4913-890F-6021A12503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07" r="37855" b="1"/>
          <a:stretch/>
        </p:blipFill>
        <p:spPr>
          <a:xfrm>
            <a:off x="457200" y="476672"/>
            <a:ext cx="4038600" cy="5649491"/>
          </a:xfrm>
          <a:prstGeom prst="rect">
            <a:avLst/>
          </a:prstGeom>
          <a:noFill/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247AC29-37B6-46FB-BDF4-CC9E35AA6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836712"/>
            <a:ext cx="4038600" cy="5289451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pl-PL" dirty="0"/>
              <a:t>W </a:t>
            </a:r>
            <a:r>
              <a:rPr lang="pl-PL" dirty="0">
                <a:solidFill>
                  <a:srgbClr val="7030A0"/>
                </a:solidFill>
              </a:rPr>
              <a:t>„Stepach akermańskich” Adama Mickiewicza</a:t>
            </a:r>
            <a:r>
              <a:rPr lang="pl-PL" dirty="0"/>
              <a:t> bohater podróżując i podziwiając krymską, egzotyczną przyrodę uświadamia sobie jaki jest samotny i zagubiony. Ma nadzieję usłyszeć odgłosy z ojczyzny ale tak się nie dzieje, przez co jego smutek jest jeszcze większy.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475BBBA-BE40-476D-AE12-F0762D5E630C}"/>
              </a:ext>
            </a:extLst>
          </p:cNvPr>
          <p:cNvSpPr txBox="1"/>
          <p:nvPr/>
        </p:nvSpPr>
        <p:spPr>
          <a:xfrm>
            <a:off x="4038600" y="54717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2409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0">
        <p:fade/>
      </p:transition>
    </mc:Choice>
    <mc:Fallback xmlns="">
      <p:transition advClick="0" advTm="2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EB534C6-7174-4358-909D-EF3C721734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404664"/>
            <a:ext cx="8219256" cy="5721499"/>
          </a:xfrm>
        </p:spPr>
        <p:txBody>
          <a:bodyPr/>
          <a:lstStyle/>
          <a:p>
            <a:pPr marL="0" indent="0">
              <a:buNone/>
            </a:pPr>
            <a:r>
              <a:rPr lang="pl-PL" dirty="0">
                <a:solidFill>
                  <a:srgbClr val="7030A0"/>
                </a:solidFill>
              </a:rPr>
              <a:t>	Mit o Demeter i Korze </a:t>
            </a:r>
            <a:r>
              <a:rPr lang="pl-PL" dirty="0"/>
              <a:t>ukazuje nam samotność matki po porwaniu córki przez </a:t>
            </a:r>
            <a:r>
              <a:rPr lang="pl-PL" dirty="0" err="1"/>
              <a:t>Hadesa</a:t>
            </a:r>
            <a:r>
              <a:rPr lang="pl-PL" dirty="0"/>
              <a:t>. Demeter szukała swojej córki przez długi czas. Okryła ziemię żałobą gdy nie udało jej się odnaleźć Kory. W końcu Zeus kazał Hadesowi zwrócić dziewczynę. Zanim odeszła Hades poczęstował ją owocem granatu co związało ich na zawsze. Kora musiała wracać co roku na trzy miesiące do podziemia i życie na ziemi zamierało. Smutek matki i tęsknota za dzieckiem była tak wielka, iż powstały cztery pory roku. Wiosna – Kora wraca do matki, lato – cieszą się sobą, jesień – przygotowują się do rozstania, zima – rozstanie.</a:t>
            </a:r>
          </a:p>
        </p:txBody>
      </p:sp>
    </p:spTree>
    <p:extLst>
      <p:ext uri="{BB962C8B-B14F-4D97-AF65-F5344CB8AC3E}">
        <p14:creationId xmlns:p14="http://schemas.microsoft.com/office/powerpoint/2010/main" val="346200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5000">
        <p:fade/>
      </p:transition>
    </mc:Choice>
    <mc:Fallback xmlns="">
      <p:transition advClick="0" advTm="3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21705787-F903-4199-BF6C-E1336B1EA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560" y="476672"/>
            <a:ext cx="7715200" cy="5544616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Demeter i Kora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1001874-1B02-4E96-89B5-C03FC844D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925" y="1052735"/>
            <a:ext cx="4248150" cy="5128989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93E6569B-3AFD-49D5-8F2F-5CE9B449D26E}"/>
              </a:ext>
            </a:extLst>
          </p:cNvPr>
          <p:cNvSpPr txBox="1"/>
          <p:nvPr/>
        </p:nvSpPr>
        <p:spPr>
          <a:xfrm>
            <a:off x="6156176" y="119675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656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CC9C629-4A63-4242-8342-B39626450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7544" y="476672"/>
            <a:ext cx="8219256" cy="5649491"/>
          </a:xfrm>
        </p:spPr>
        <p:txBody>
          <a:bodyPr/>
          <a:lstStyle/>
          <a:p>
            <a:pPr marL="0" indent="0">
              <a:buNone/>
            </a:pPr>
            <a:r>
              <a:rPr lang="pl-PL" dirty="0">
                <a:solidFill>
                  <a:srgbClr val="7030A0"/>
                </a:solidFill>
              </a:rPr>
              <a:t>Bolesław Prus „Katarynka”</a:t>
            </a:r>
          </a:p>
          <a:p>
            <a:pPr marL="0" indent="0">
              <a:buNone/>
            </a:pPr>
            <a:endParaRPr lang="pl-PL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pl-PL" dirty="0"/>
              <a:t>	Pan Tomasz nigdy nie wykorzystał swojego powodzenia u kobiet i został sam. Nigdy się nie ożenił i nie potrafił wybrać odpowiedniej kandydatki. Czuł się samotny dopóki nie zorientował się , że mała dziewczynka od nowych sąsiadek nie widzi. Dziewczynka była smutna i osowiała ale gdy usłyszała na podwórku dźwięk tak znienawidzonej przez Tomasza katarynki ożywiła się i śpiewała. Zapłacił stróżowi aby wpuszczał kataryniarza na podwórko i postanowił znaleźć dobrego okulistę.</a:t>
            </a:r>
          </a:p>
        </p:txBody>
      </p:sp>
    </p:spTree>
    <p:extLst>
      <p:ext uri="{BB962C8B-B14F-4D97-AF65-F5344CB8AC3E}">
        <p14:creationId xmlns:p14="http://schemas.microsoft.com/office/powerpoint/2010/main" val="161854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>
        <p:fade/>
      </p:transition>
    </mc:Choice>
    <mc:Fallback xmlns="">
      <p:transition advClick="0" advTm="3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39A762C-D95D-424C-B105-6105B5C48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616" y="476672"/>
            <a:ext cx="7571184" cy="5649491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Katarynka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AA7D04F-1722-46C6-88D6-273791F11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643062"/>
            <a:ext cx="5832648" cy="4162202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3B45010F-404E-4001-AA73-913278D63AF8}"/>
              </a:ext>
            </a:extLst>
          </p:cNvPr>
          <p:cNvSpPr txBox="1"/>
          <p:nvPr/>
        </p:nvSpPr>
        <p:spPr>
          <a:xfrm>
            <a:off x="7020272" y="191683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5685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>
        <p:fade/>
      </p:transition>
    </mc:Choice>
    <mc:Fallback xmlns="">
      <p:transition advClick="0" advTm="6000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1d26cb79-04c9-4775-9a0e-514aeaa0ef1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2474904C54474186B81F45DB1AC0FA" ma:contentTypeVersion="6" ma:contentTypeDescription="Create a new document." ma:contentTypeScope="" ma:versionID="8d507f15b3425de34b04a5762667407b">
  <xsd:schema xmlns:xsd="http://www.w3.org/2001/XMLSchema" xmlns:xs="http://www.w3.org/2001/XMLSchema" xmlns:p="http://schemas.microsoft.com/office/2006/metadata/properties" xmlns:ns2="1d26cb79-04c9-4775-9a0e-514aeaa0ef1e" targetNamespace="http://schemas.microsoft.com/office/2006/metadata/properties" ma:root="true" ma:fieldsID="c3beaa68e14603364a00c044626e8251" ns2:_="">
    <xsd:import namespace="1d26cb79-04c9-4775-9a0e-514aeaa0ef1e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26cb79-04c9-4775-9a0e-514aeaa0ef1e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7A92B18-9383-4B32-AD80-61B6F81650AE}">
  <ds:schemaRefs>
    <ds:schemaRef ds:uri="http://schemas.microsoft.com/office/2006/metadata/properties"/>
    <ds:schemaRef ds:uri="http://schemas.microsoft.com/office/infopath/2007/PartnerControls"/>
    <ds:schemaRef ds:uri="29baff33-f40f-4664-8054-1bde3cabf4f6"/>
    <ds:schemaRef ds:uri="1d26cb79-04c9-4775-9a0e-514aeaa0ef1e"/>
  </ds:schemaRefs>
</ds:datastoreItem>
</file>

<file path=customXml/itemProps2.xml><?xml version="1.0" encoding="utf-8"?>
<ds:datastoreItem xmlns:ds="http://schemas.openxmlformats.org/officeDocument/2006/customXml" ds:itemID="{F3EE1A1B-5509-47F1-949E-B5B5E349A713}"/>
</file>

<file path=customXml/itemProps3.xml><?xml version="1.0" encoding="utf-8"?>
<ds:datastoreItem xmlns:ds="http://schemas.openxmlformats.org/officeDocument/2006/customXml" ds:itemID="{F000C9DD-9570-4462-9B44-A2B171BD03B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Rezar</Template>
  <TotalTime>289</TotalTime>
  <Words>1154</Words>
  <Application>Microsoft Office PowerPoint</Application>
  <PresentationFormat>On-screen Show (4:3)</PresentationFormat>
  <Paragraphs>80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Tema de Office</vt:lpstr>
      <vt:lpstr>Motyw samotności w poznanych lekturach</vt:lpstr>
      <vt:lpstr>PowerPoint Presentation</vt:lpstr>
      <vt:lpstr>PowerPoint Presentation</vt:lpstr>
      <vt:lpstr>Jan Kochanowski pochylający się nad ciałem zmarłej córki.             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Motyw samotności w poznanych lekturach</dc:title>
  <dc:creator>Dawid Krawczyk</dc:creator>
  <cp:lastModifiedBy>Dawid Krawczyk</cp:lastModifiedBy>
  <cp:revision>21</cp:revision>
  <dcterms:created xsi:type="dcterms:W3CDTF">2022-04-09T17:05:04Z</dcterms:created>
  <dcterms:modified xsi:type="dcterms:W3CDTF">2022-04-26T22:06:14Z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0x0101003B2474904C54474186B81F45DB1AC0FA</vt:lpwstr>
  </property>
  <property fmtid="{D5CDD505-2E9C-101B-9397-08002B2CF9AE}" pid="3" name="ImageGenCounter">
    <vt:i4>0</vt:i4>
  </property>
  <property fmtid="{D5CDD505-2E9C-101B-9397-08002B2CF9AE}" pid="4" name="ImageGenStatus">
    <vt:i4>0</vt:i4>
  </property>
  <property fmtid="{D5CDD505-2E9C-101B-9397-08002B2CF9AE}" pid="5" name="PolicheckStatus">
    <vt:i4>3</vt:i4>
  </property>
  <property fmtid="{D5CDD505-2E9C-101B-9397-08002B2CF9AE}" pid="6" name="Applications">
    <vt:lpwstr>53;#;#407;#</vt:lpwstr>
  </property>
  <property fmtid="{D5CDD505-2E9C-101B-9397-08002B2CF9AE}" pid="7" name="PolicheckCounter">
    <vt:i4>1</vt:i4>
  </property>
  <property fmtid="{D5CDD505-2E9C-101B-9397-08002B2CF9AE}" pid="8" name="ImageGenTimestamp">
    <vt:filetime>2011-03-02T12:47:41Z</vt:filetime>
  </property>
  <property fmtid="{D5CDD505-2E9C-101B-9397-08002B2CF9AE}" pid="9" name="PolicheckTimestamp">
    <vt:filetime>2011-04-28T15:59:24Z</vt:filetime>
  </property>
</Properties>
</file>