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57" r:id="rId6"/>
    <p:sldId id="259" r:id="rId7"/>
    <p:sldId id="261" r:id="rId8"/>
    <p:sldId id="262" r:id="rId9"/>
    <p:sldId id="263" r:id="rId10"/>
    <p:sldId id="264" r:id="rId11"/>
    <p:sldId id="265" r:id="rId12"/>
    <p:sldId id="267" r:id="rId13"/>
    <p:sldId id="266" r:id="rId14"/>
    <p:sldId id="260" r:id="rId15"/>
    <p:sldId id="258"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2E6989-4FBD-4CCB-9D1C-A390AB7FE8B9}" v="1" dt="2022-04-26T17:00:20.4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Trawińska" userId="S::ttrawinska@zs06.onmicrosoft.com::51483e80-3a14-4490-a692-e4ec5eeef41d" providerId="AD" clId="Web-{CF2E6989-4FBD-4CCB-9D1C-A390AB7FE8B9}"/>
    <pc:docChg chg="modSld">
      <pc:chgData name="Teresa Trawińska" userId="S::ttrawinska@zs06.onmicrosoft.com::51483e80-3a14-4490-a692-e4ec5eeef41d" providerId="AD" clId="Web-{CF2E6989-4FBD-4CCB-9D1C-A390AB7FE8B9}" dt="2022-04-26T17:00:20.448" v="0" actId="1076"/>
      <pc:docMkLst>
        <pc:docMk/>
      </pc:docMkLst>
      <pc:sldChg chg="modSp">
        <pc:chgData name="Teresa Trawińska" userId="S::ttrawinska@zs06.onmicrosoft.com::51483e80-3a14-4490-a692-e4ec5eeef41d" providerId="AD" clId="Web-{CF2E6989-4FBD-4CCB-9D1C-A390AB7FE8B9}" dt="2022-04-26T17:00:20.448" v="0" actId="1076"/>
        <pc:sldMkLst>
          <pc:docMk/>
          <pc:sldMk cId="0" sldId="259"/>
        </pc:sldMkLst>
        <pc:spChg chg="mod">
          <ac:chgData name="Teresa Trawińska" userId="S::ttrawinska@zs06.onmicrosoft.com::51483e80-3a14-4490-a692-e4ec5eeef41d" providerId="AD" clId="Web-{CF2E6989-4FBD-4CCB-9D1C-A390AB7FE8B9}" dt="2022-04-26T17:00:20.448" v="0" actId="1076"/>
          <ac:spMkLst>
            <pc:docMk/>
            <pc:sldMk cId="0" sldId="259"/>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550E0672-77E2-40E6-B0B9-D6CB98969B6D}" type="datetimeFigureOut">
              <a:rPr lang="pl-PL" smtClean="0"/>
              <a:pPr/>
              <a:t>26.04.2022</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7BB7ACF-FD28-4364-9D46-D4900CA20B4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550E0672-77E2-40E6-B0B9-D6CB98969B6D}" type="datetimeFigureOut">
              <a:rPr lang="pl-PL" smtClean="0"/>
              <a:pPr/>
              <a:t>26.04.2022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BB7ACF-FD28-4364-9D46-D4900CA20B4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550E0672-77E2-40E6-B0B9-D6CB98969B6D}" type="datetimeFigureOut">
              <a:rPr lang="pl-PL" smtClean="0"/>
              <a:pPr/>
              <a:t>26.04.2022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7BB7ACF-FD28-4364-9D46-D4900CA20B4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550E0672-77E2-40E6-B0B9-D6CB98969B6D}" type="datetimeFigureOut">
              <a:rPr lang="pl-PL" smtClean="0"/>
              <a:pPr/>
              <a:t>26.04.2022</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77BB7ACF-FD28-4364-9D46-D4900CA20B4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550E0672-77E2-40E6-B0B9-D6CB98969B6D}" type="datetimeFigureOut">
              <a:rPr lang="pl-PL" smtClean="0"/>
              <a:pPr/>
              <a:t>26.04.2022</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77BB7ACF-FD28-4364-9D46-D4900CA20B4E}" type="slidenum">
              <a:rPr lang="pl-PL" smtClean="0"/>
              <a:pPr/>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550E0672-77E2-40E6-B0B9-D6CB98969B6D}" type="datetimeFigureOut">
              <a:rPr lang="pl-PL" smtClean="0"/>
              <a:pPr/>
              <a:t>26.04.2022</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77BB7ACF-FD28-4364-9D46-D4900CA20B4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550E0672-77E2-40E6-B0B9-D6CB98969B6D}" type="datetimeFigureOut">
              <a:rPr lang="pl-PL" smtClean="0"/>
              <a:pPr/>
              <a:t>26.04.2022</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77BB7ACF-FD28-4364-9D46-D4900CA20B4E}"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550E0672-77E2-40E6-B0B9-D6CB98969B6D}" type="datetimeFigureOut">
              <a:rPr lang="pl-PL" smtClean="0"/>
              <a:pPr/>
              <a:t>26.04.2022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7BB7ACF-FD28-4364-9D46-D4900CA20B4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550E0672-77E2-40E6-B0B9-D6CB98969B6D}" type="datetimeFigureOut">
              <a:rPr lang="pl-PL" smtClean="0"/>
              <a:pPr/>
              <a:t>26.04.2022</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77BB7ACF-FD28-4364-9D46-D4900CA20B4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550E0672-77E2-40E6-B0B9-D6CB98969B6D}" type="datetimeFigureOut">
              <a:rPr lang="pl-PL" smtClean="0"/>
              <a:pPr/>
              <a:t>26.04.2022</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77BB7ACF-FD28-4364-9D46-D4900CA20B4E}"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550E0672-77E2-40E6-B0B9-D6CB98969B6D}" type="datetimeFigureOut">
              <a:rPr lang="pl-PL" smtClean="0"/>
              <a:pPr/>
              <a:t>26.04.2022</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77BB7ACF-FD28-4364-9D46-D4900CA20B4E}"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50E0672-77E2-40E6-B0B9-D6CB98969B6D}" type="datetimeFigureOut">
              <a:rPr lang="pl-PL" smtClean="0"/>
              <a:pPr/>
              <a:t>26.04.2022</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7BB7ACF-FD28-4364-9D46-D4900CA20B4E}"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hyperlink" Target="https://download.komputerswiat.pl/media/2019/310/10326923/syzyfowe-prace-ebook-do-czytania-online-za-darmo-s.jpg" TargetMode="External"/><Relationship Id="rId3" Type="http://schemas.openxmlformats.org/officeDocument/2006/relationships/hyperlink" Target="https://samequizy.pl/wp-content/uploads/2020/12/images_05753b3d3695.jpg" TargetMode="External"/><Relationship Id="rId7" Type="http://schemas.openxmlformats.org/officeDocument/2006/relationships/hyperlink" Target="https://www.rmfclassic.pl/scratch/classic2013/static-images/dd/8e0de879ae04f866.jpg" TargetMode="External"/><Relationship Id="rId2" Type="http://schemas.openxmlformats.org/officeDocument/2006/relationships/hyperlink" Target="https://www.kalisz.pl/storage/image/core_files/2019/10/25/82ea0b4fd3f62acadffd2b74fa485771/umkalisz/news-detail-photo/814c5fa8cc246f42c53a91bddf076dee_XL.jpg" TargetMode="External"/><Relationship Id="rId1" Type="http://schemas.openxmlformats.org/officeDocument/2006/relationships/slideLayout" Target="../slideLayouts/slideLayout4.xml"/><Relationship Id="rId6" Type="http://schemas.openxmlformats.org/officeDocument/2006/relationships/hyperlink" Target="https://dzieje.pl/sites/default/files/styles/open_article_750x0_/public/201910/pan_tadeusz.jpg?itok=DCKaxNx0" TargetMode="External"/><Relationship Id="rId5" Type="http://schemas.openxmlformats.org/officeDocument/2006/relationships/hyperlink" Target="https://upload.wikimedia.org/wikipedia/commons/thumb/c/c8/Emilia_Plater.PNG/220px-Emilia_Plater.PNG" TargetMode="External"/><Relationship Id="rId4" Type="http://schemas.openxmlformats.org/officeDocument/2006/relationships/hyperlink" Target="https://img.wprost.pl/img/gen-sowinski-na-szancach-woli-obraz-wojciecha-kossaka/70/d8/4eb58293e731fca5e4f2348fcd68.jpeg"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Patriotyzm w lekturach </a:t>
            </a:r>
          </a:p>
        </p:txBody>
      </p:sp>
      <p:sp>
        <p:nvSpPr>
          <p:cNvPr id="3" name="Podtytuł 2"/>
          <p:cNvSpPr>
            <a:spLocks noGrp="1"/>
          </p:cNvSpPr>
          <p:nvPr>
            <p:ph type="subTitle" idx="1"/>
          </p:nvPr>
        </p:nvSpPr>
        <p:spPr/>
        <p:txBody>
          <a:bodyPr/>
          <a:lstStyle/>
          <a:p>
            <a:r>
              <a:rPr lang="pl-PL" dirty="0"/>
              <a:t>Jakub Steker 8B</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Syzyfowe prace</a:t>
            </a:r>
            <a:br>
              <a:rPr lang="pl-PL" dirty="0"/>
            </a:br>
            <a:r>
              <a:rPr lang="pl-PL" sz="1600" dirty="0"/>
              <a:t>autor: Stefan Żeromski </a:t>
            </a:r>
          </a:p>
        </p:txBody>
      </p:sp>
      <p:sp>
        <p:nvSpPr>
          <p:cNvPr id="3" name="Symbol zastępczy zawartości 2"/>
          <p:cNvSpPr>
            <a:spLocks noGrp="1"/>
          </p:cNvSpPr>
          <p:nvPr>
            <p:ph sz="half" idx="1"/>
          </p:nvPr>
        </p:nvSpPr>
        <p:spPr>
          <a:xfrm>
            <a:off x="500034" y="1928802"/>
            <a:ext cx="7858180" cy="4572032"/>
          </a:xfrm>
          <a:ln w="76200">
            <a:solidFill>
              <a:schemeClr val="tx1"/>
            </a:solidFill>
          </a:ln>
        </p:spPr>
        <p:txBody>
          <a:bodyPr>
            <a:normAutofit fontScale="77500" lnSpcReduction="20000"/>
          </a:bodyPr>
          <a:lstStyle/>
          <a:p>
            <a:pPr marL="578358" indent="-514350">
              <a:lnSpc>
                <a:spcPct val="170000"/>
              </a:lnSpc>
              <a:buFont typeface="+mj-lt"/>
              <a:buAutoNum type="arabicPeriod"/>
            </a:pPr>
            <a:r>
              <a:rPr lang="pl-PL" dirty="0"/>
              <a:t> Nie wyrzeknięcie się polskości </a:t>
            </a:r>
            <a:br>
              <a:rPr lang="pl-PL" dirty="0"/>
            </a:br>
            <a:r>
              <a:rPr lang="pl-PL" dirty="0"/>
              <a:t>pod  naciskiem okupanta jako postawa patriotyczna.</a:t>
            </a:r>
          </a:p>
          <a:p>
            <a:pPr marL="578358" indent="-514350">
              <a:lnSpc>
                <a:spcPct val="170000"/>
              </a:lnSpc>
              <a:buNone/>
            </a:pPr>
            <a:r>
              <a:rPr lang="pl-PL" dirty="0"/>
              <a:t>	</a:t>
            </a:r>
          </a:p>
          <a:p>
            <a:pPr marL="578358" indent="-514350" algn="just">
              <a:lnSpc>
                <a:spcPct val="170000"/>
              </a:lnSpc>
              <a:buNone/>
            </a:pPr>
            <a:r>
              <a:rPr lang="pl-PL" dirty="0"/>
              <a:t>	Marcin Borowicz choć jest poddany rusyfikacji, ostatecznie nie zapomina o Polsce. Przeciwstawia się zaborcy, czuje się Polakiem. Wie jak historia wyglądała naprawdę. Czyta polskie książki mimo, że ich posiadanie było w tamtych czasach nielegalne. Edukuje się potajemnie i poznaje polską historię. </a:t>
            </a:r>
          </a:p>
        </p:txBody>
      </p:sp>
      <p:pic>
        <p:nvPicPr>
          <p:cNvPr id="5" name="Symbol zastępczy zawartości 4" descr="syzyfowe-prace-ebook-do-czytania-online-za-darmo-s.jpg"/>
          <p:cNvPicPr>
            <a:picLocks noGrp="1" noChangeAspect="1"/>
          </p:cNvPicPr>
          <p:nvPr>
            <p:ph sz="half" idx="2"/>
          </p:nvPr>
        </p:nvPicPr>
        <p:blipFill>
          <a:blip r:embed="rId2"/>
          <a:stretch>
            <a:fillRect/>
          </a:stretch>
        </p:blipFill>
        <p:spPr>
          <a:xfrm>
            <a:off x="5929322" y="285728"/>
            <a:ext cx="2825698" cy="2119273"/>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500042"/>
            <a:ext cx="8286808" cy="1232680"/>
          </a:xfrm>
        </p:spPr>
        <p:txBody>
          <a:bodyPr>
            <a:normAutofit/>
          </a:bodyPr>
          <a:lstStyle/>
          <a:p>
            <a:r>
              <a:rPr lang="pl-PL" sz="2400" dirty="0"/>
              <a:t>Hiperłącza do obrazów wykorzystanych w prezentacji:</a:t>
            </a:r>
          </a:p>
        </p:txBody>
      </p:sp>
      <p:sp>
        <p:nvSpPr>
          <p:cNvPr id="3" name="Symbol zastępczy zawartości 2"/>
          <p:cNvSpPr>
            <a:spLocks noGrp="1"/>
          </p:cNvSpPr>
          <p:nvPr>
            <p:ph sz="half" idx="1"/>
          </p:nvPr>
        </p:nvSpPr>
        <p:spPr>
          <a:xfrm>
            <a:off x="457200" y="1722437"/>
            <a:ext cx="8472518" cy="4525963"/>
          </a:xfrm>
        </p:spPr>
        <p:txBody>
          <a:bodyPr>
            <a:normAutofit/>
          </a:bodyPr>
          <a:lstStyle/>
          <a:p>
            <a:pPr marL="578358" indent="-514350">
              <a:buFont typeface="+mj-lt"/>
              <a:buAutoNum type="arabicPeriod"/>
            </a:pPr>
            <a:r>
              <a:rPr lang="pl-PL" dirty="0">
                <a:hlinkClick r:id="rId2"/>
              </a:rPr>
              <a:t>Flaga Polski</a:t>
            </a:r>
            <a:endParaRPr lang="pl-PL" dirty="0"/>
          </a:p>
          <a:p>
            <a:pPr marL="578358" indent="-514350">
              <a:buFont typeface="+mj-lt"/>
              <a:buAutoNum type="arabicPeriod"/>
            </a:pPr>
            <a:r>
              <a:rPr lang="pl-PL" dirty="0">
                <a:hlinkClick r:id="rId3"/>
              </a:rPr>
              <a:t>Latarnia</a:t>
            </a:r>
            <a:endParaRPr lang="pl-PL" dirty="0"/>
          </a:p>
          <a:p>
            <a:pPr marL="578358" indent="-514350">
              <a:buFont typeface="+mj-lt"/>
              <a:buAutoNum type="arabicPeriod"/>
            </a:pPr>
            <a:r>
              <a:rPr lang="pl-PL" dirty="0">
                <a:hlinkClick r:id="rId4"/>
              </a:rPr>
              <a:t>Reduta Ordona</a:t>
            </a:r>
            <a:endParaRPr lang="pl-PL" dirty="0">
              <a:hlinkClick r:id="rId5"/>
            </a:endParaRPr>
          </a:p>
          <a:p>
            <a:pPr marL="578358" indent="-514350">
              <a:buFont typeface="+mj-lt"/>
              <a:buAutoNum type="arabicPeriod"/>
            </a:pPr>
            <a:r>
              <a:rPr lang="pl-PL" dirty="0">
                <a:hlinkClick r:id="rId5"/>
              </a:rPr>
              <a:t>Emilia Plater</a:t>
            </a:r>
            <a:endParaRPr lang="pl-PL" dirty="0">
              <a:hlinkClick r:id="rId6"/>
            </a:endParaRPr>
          </a:p>
          <a:p>
            <a:pPr marL="578358" indent="-514350">
              <a:buFont typeface="+mj-lt"/>
              <a:buAutoNum type="arabicPeriod"/>
            </a:pPr>
            <a:r>
              <a:rPr lang="pl-PL" dirty="0">
                <a:hlinkClick r:id="rId6"/>
              </a:rPr>
              <a:t>Szlachta</a:t>
            </a:r>
            <a:endParaRPr lang="pl-PL" dirty="0">
              <a:hlinkClick r:id="rId7"/>
            </a:endParaRPr>
          </a:p>
          <a:p>
            <a:pPr marL="578358" indent="-514350">
              <a:buFont typeface="+mj-lt"/>
              <a:buAutoNum type="arabicPeriod"/>
            </a:pPr>
            <a:r>
              <a:rPr lang="pl-PL" dirty="0">
                <a:hlinkClick r:id="rId7"/>
              </a:rPr>
              <a:t>Szlachta 2</a:t>
            </a:r>
            <a:endParaRPr lang="pl-PL" dirty="0"/>
          </a:p>
          <a:p>
            <a:pPr marL="578358" indent="-514350">
              <a:buFont typeface="+mj-lt"/>
              <a:buAutoNum type="arabicPeriod"/>
            </a:pPr>
            <a:r>
              <a:rPr lang="pl-PL" dirty="0">
                <a:hlinkClick r:id="rId8"/>
              </a:rPr>
              <a:t>Syzyfowe prace</a:t>
            </a:r>
            <a:endParaRPr lang="pl-PL" dirty="0"/>
          </a:p>
        </p:txBody>
      </p:sp>
    </p:spTree>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285728"/>
            <a:ext cx="7239000" cy="1871652"/>
          </a:xfrm>
        </p:spPr>
        <p:txBody>
          <a:bodyPr>
            <a:normAutofit/>
          </a:bodyPr>
          <a:lstStyle/>
          <a:p>
            <a:r>
              <a:rPr lang="pl-PL" sz="5400" dirty="0"/>
              <a:t>Dziękuję za uwagę </a:t>
            </a:r>
          </a:p>
        </p:txBody>
      </p:sp>
      <p:sp>
        <p:nvSpPr>
          <p:cNvPr id="3" name="Symbol zastępczy tekstu 2"/>
          <p:cNvSpPr>
            <a:spLocks noGrp="1"/>
          </p:cNvSpPr>
          <p:nvPr>
            <p:ph type="body" idx="1"/>
          </p:nvPr>
        </p:nvSpPr>
        <p:spPr>
          <a:xfrm>
            <a:off x="381000" y="1714488"/>
            <a:ext cx="3262306" cy="1571636"/>
          </a:xfrm>
        </p:spPr>
        <p:txBody>
          <a:bodyPr>
            <a:normAutofit/>
          </a:bodyPr>
          <a:lstStyle/>
          <a:p>
            <a:r>
              <a:rPr lang="pl-PL" sz="3600" dirty="0"/>
              <a:t>Jakub Steker 8B</a:t>
            </a:r>
          </a:p>
        </p:txBody>
      </p:sp>
      <p:pic>
        <p:nvPicPr>
          <p:cNvPr id="4" name="Obraz 3" descr="uśmiech 3.jpg"/>
          <p:cNvPicPr>
            <a:picLocks noChangeAspect="1"/>
          </p:cNvPicPr>
          <p:nvPr/>
        </p:nvPicPr>
        <p:blipFill>
          <a:blip r:embed="rId2"/>
          <a:stretch>
            <a:fillRect/>
          </a:stretch>
        </p:blipFill>
        <p:spPr>
          <a:xfrm>
            <a:off x="5769950" y="2714620"/>
            <a:ext cx="3150599" cy="30718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804184"/>
          </a:xfrm>
        </p:spPr>
        <p:txBody>
          <a:bodyPr>
            <a:normAutofit fontScale="90000"/>
          </a:bodyPr>
          <a:lstStyle/>
          <a:p>
            <a:pPr algn="ctr"/>
            <a:r>
              <a:rPr lang="pl-PL" dirty="0"/>
              <a:t>Patriotyzm </a:t>
            </a:r>
            <a:br>
              <a:rPr lang="pl-PL" dirty="0"/>
            </a:br>
            <a:r>
              <a:rPr lang="pl-PL" dirty="0"/>
              <a:t>to postawa opierająca się na szacunku i miłości do ojczyzny.</a:t>
            </a:r>
          </a:p>
        </p:txBody>
      </p:sp>
      <p:sp>
        <p:nvSpPr>
          <p:cNvPr id="3" name="Symbol zastępczy zawartości 2"/>
          <p:cNvSpPr>
            <a:spLocks noGrp="1"/>
          </p:cNvSpPr>
          <p:nvPr>
            <p:ph sz="half" idx="1"/>
          </p:nvPr>
        </p:nvSpPr>
        <p:spPr>
          <a:xfrm>
            <a:off x="428596" y="2357430"/>
            <a:ext cx="8501122" cy="2714644"/>
          </a:xfrm>
          <a:ln w="76200">
            <a:solidFill>
              <a:schemeClr val="tx1"/>
            </a:solidFill>
          </a:ln>
        </p:spPr>
        <p:txBody>
          <a:bodyPr>
            <a:noAutofit/>
          </a:bodyPr>
          <a:lstStyle/>
          <a:p>
            <a:pPr algn="just">
              <a:lnSpc>
                <a:spcPct val="150000"/>
              </a:lnSpc>
              <a:buNone/>
            </a:pPr>
            <a:r>
              <a:rPr lang="pl-PL" sz="2400" dirty="0"/>
              <a:t>	</a:t>
            </a:r>
            <a:r>
              <a:rPr lang="pl-PL" sz="2200" dirty="0"/>
              <a:t>Patriotyzm można okazywać na wiele różnych sposobów. To nie tylko walka zbrojna o ojczyznę, ale to też między innymi szacunek dla symboli narodowych. Postaram się przedstawić jak najwięcej przejawów patriotyzmu </a:t>
            </a:r>
            <a:br>
              <a:rPr lang="pl-PL" sz="2200" dirty="0"/>
            </a:br>
            <a:r>
              <a:rPr lang="pl-PL" sz="2200" dirty="0"/>
              <a:t>w lekturach szkolnych.   </a:t>
            </a:r>
          </a:p>
        </p:txBody>
      </p:sp>
      <p:pic>
        <p:nvPicPr>
          <p:cNvPr id="5" name="Symbol zastępczy zawartości 4" descr="814c5fa8cc246f42c53a91bddf076dee_XL.jpg"/>
          <p:cNvPicPr>
            <a:picLocks noGrp="1" noChangeAspect="1"/>
          </p:cNvPicPr>
          <p:nvPr>
            <p:ph sz="half" idx="2"/>
          </p:nvPr>
        </p:nvPicPr>
        <p:blipFill>
          <a:blip r:embed="rId2" cstate="print"/>
          <a:stretch>
            <a:fillRect/>
          </a:stretch>
        </p:blipFill>
        <p:spPr>
          <a:xfrm>
            <a:off x="5357818" y="4714884"/>
            <a:ext cx="2571768" cy="1928826"/>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9878" y="327917"/>
            <a:ext cx="8229600" cy="1399032"/>
          </a:xfrm>
        </p:spPr>
        <p:txBody>
          <a:bodyPr/>
          <a:lstStyle/>
          <a:p>
            <a:r>
              <a:rPr lang="pl-PL" dirty="0"/>
              <a:t>Kamienie na szaniec</a:t>
            </a:r>
            <a:br>
              <a:rPr lang="pl-PL" dirty="0"/>
            </a:br>
            <a:r>
              <a:rPr lang="pl-PL" sz="1600" dirty="0"/>
              <a:t>autor: Aleksander Kamiński</a:t>
            </a:r>
          </a:p>
        </p:txBody>
      </p:sp>
      <p:sp>
        <p:nvSpPr>
          <p:cNvPr id="3" name="Symbol zastępczy zawartości 2"/>
          <p:cNvSpPr>
            <a:spLocks noGrp="1"/>
          </p:cNvSpPr>
          <p:nvPr>
            <p:ph sz="half" idx="1"/>
          </p:nvPr>
        </p:nvSpPr>
        <p:spPr>
          <a:xfrm>
            <a:off x="428596" y="1571612"/>
            <a:ext cx="8286808" cy="5000660"/>
          </a:xfrm>
          <a:ln w="76200">
            <a:solidFill>
              <a:schemeClr val="tx1"/>
            </a:solidFill>
          </a:ln>
        </p:spPr>
        <p:txBody>
          <a:bodyPr>
            <a:noAutofit/>
          </a:bodyPr>
          <a:lstStyle/>
          <a:p>
            <a:pPr marL="806958" indent="-742950" algn="just">
              <a:lnSpc>
                <a:spcPct val="170000"/>
              </a:lnSpc>
              <a:buFont typeface="+mj-lt"/>
              <a:buAutoNum type="arabicPeriod"/>
            </a:pPr>
            <a:r>
              <a:rPr lang="pl-PL" sz="1900" dirty="0"/>
              <a:t>Walka zbrojna z okupantem z narażeniem życia jako postawa patriotyczna. </a:t>
            </a:r>
          </a:p>
          <a:p>
            <a:pPr marL="806958" indent="-742950" algn="just">
              <a:lnSpc>
                <a:spcPct val="170000"/>
              </a:lnSpc>
              <a:buNone/>
            </a:pPr>
            <a:r>
              <a:rPr lang="pl-PL" sz="1900" dirty="0"/>
              <a:t>	Bohaterowie lektury byli gotowi oddać życie za swoje poglądy. Nie wahali  się chwycić za broń. Walczyli dzielnie za ojczyznę. Alek, Zośka, Rudy oddali życie za Polskę. Rudy zmarł od ran, które zadali mu gestapowcy. Alek zginął od ran, które odniósł podczas akcji pod Arsenałem. Natomiast Zośka zginał podczas akcji niszczenia posterunków niemieckich. Młodzi ludzie żyli pięknie i tak też umierali.  Poświęcili swoje życie wartościom, które wyznawali (ojczyzna, przyjaźń).</a:t>
            </a:r>
          </a:p>
        </p:txBody>
      </p:sp>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Kamienie na szaniec</a:t>
            </a:r>
          </a:p>
        </p:txBody>
      </p:sp>
      <p:sp>
        <p:nvSpPr>
          <p:cNvPr id="3" name="Symbol zastępczy zawartości 2"/>
          <p:cNvSpPr>
            <a:spLocks noGrp="1"/>
          </p:cNvSpPr>
          <p:nvPr>
            <p:ph sz="half" idx="1"/>
          </p:nvPr>
        </p:nvSpPr>
        <p:spPr>
          <a:xfrm>
            <a:off x="500034" y="1500174"/>
            <a:ext cx="8358246" cy="3500462"/>
          </a:xfrm>
          <a:ln w="76200">
            <a:solidFill>
              <a:schemeClr val="tx1"/>
            </a:solidFill>
          </a:ln>
        </p:spPr>
        <p:txBody>
          <a:bodyPr>
            <a:normAutofit/>
          </a:bodyPr>
          <a:lstStyle/>
          <a:p>
            <a:pPr marL="578358" indent="-514350" algn="just">
              <a:buFont typeface="+mj-lt"/>
              <a:buAutoNum type="arabicPeriod" startAt="2"/>
            </a:pPr>
            <a:r>
              <a:rPr lang="pl-PL" dirty="0"/>
              <a:t>Dostarczanie rzetelnych, prawdziwych informacji jako postawa patriotyczna.</a:t>
            </a:r>
          </a:p>
          <a:p>
            <a:pPr marL="578358" indent="-514350">
              <a:buFont typeface="+mj-lt"/>
              <a:buAutoNum type="arabicPeriod" startAt="2"/>
            </a:pPr>
            <a:endParaRPr lang="pl-PL" dirty="0"/>
          </a:p>
          <a:p>
            <a:pPr marL="578358" indent="-514350" algn="just">
              <a:buNone/>
            </a:pPr>
            <a:r>
              <a:rPr lang="pl-PL" dirty="0"/>
              <a:t>	Bohaterowie zajmowali się działaniami propagandowymi. Roznosili gazety i ulotki z prawdziwymi informacjami. Dzięki temu część społeczeństwa miała dostęp do prawdziwych wiadomości.</a:t>
            </a:r>
          </a:p>
        </p:txBody>
      </p:sp>
      <p:pic>
        <p:nvPicPr>
          <p:cNvPr id="5" name="Symbol zastępczy zawartości 4" descr="pobrane.jpg"/>
          <p:cNvPicPr>
            <a:picLocks noGrp="1" noChangeAspect="1"/>
          </p:cNvPicPr>
          <p:nvPr>
            <p:ph sz="half" idx="2"/>
          </p:nvPr>
        </p:nvPicPr>
        <p:blipFill>
          <a:blip r:embed="rId2"/>
          <a:stretch>
            <a:fillRect/>
          </a:stretch>
        </p:blipFill>
        <p:spPr>
          <a:xfrm>
            <a:off x="5715008" y="4714884"/>
            <a:ext cx="2865592" cy="178595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Latarnik</a:t>
            </a:r>
            <a:br>
              <a:rPr lang="pl-PL" dirty="0"/>
            </a:br>
            <a:r>
              <a:rPr lang="pl-PL" sz="1800" dirty="0"/>
              <a:t>autor:  Henryk Sienkiewicz</a:t>
            </a:r>
            <a:endParaRPr lang="pl-PL" dirty="0"/>
          </a:p>
        </p:txBody>
      </p:sp>
      <p:sp>
        <p:nvSpPr>
          <p:cNvPr id="3" name="Symbol zastępczy zawartości 2"/>
          <p:cNvSpPr>
            <a:spLocks noGrp="1"/>
          </p:cNvSpPr>
          <p:nvPr>
            <p:ph sz="half" idx="1"/>
          </p:nvPr>
        </p:nvSpPr>
        <p:spPr>
          <a:xfrm>
            <a:off x="457200" y="1722437"/>
            <a:ext cx="4829180" cy="4921273"/>
          </a:xfrm>
          <a:ln w="76200">
            <a:solidFill>
              <a:schemeClr val="tx1"/>
            </a:solidFill>
          </a:ln>
        </p:spPr>
        <p:txBody>
          <a:bodyPr>
            <a:normAutofit fontScale="77500" lnSpcReduction="20000"/>
          </a:bodyPr>
          <a:lstStyle/>
          <a:p>
            <a:pPr>
              <a:buNone/>
            </a:pPr>
            <a:r>
              <a:rPr lang="pl-PL" dirty="0"/>
              <a:t>  </a:t>
            </a:r>
          </a:p>
          <a:p>
            <a:pPr marL="578358" indent="-514350">
              <a:lnSpc>
                <a:spcPct val="160000"/>
              </a:lnSpc>
              <a:buFont typeface="+mj-lt"/>
              <a:buAutoNum type="arabicPeriod"/>
            </a:pPr>
            <a:r>
              <a:rPr lang="pl-PL" dirty="0"/>
              <a:t>Tęsknota za ojczyzną, pamięć o niej oraz marzenie by powrócić do ukochanych ziem ojczystych jako postawa patriotyczna.</a:t>
            </a:r>
          </a:p>
          <a:p>
            <a:pPr marL="578358" indent="-514350">
              <a:lnSpc>
                <a:spcPct val="160000"/>
              </a:lnSpc>
              <a:buFont typeface="+mj-lt"/>
              <a:buAutoNum type="arabicPeriod"/>
            </a:pPr>
            <a:endParaRPr lang="pl-PL" dirty="0"/>
          </a:p>
          <a:p>
            <a:pPr marL="578358" indent="-514350">
              <a:lnSpc>
                <a:spcPct val="160000"/>
              </a:lnSpc>
              <a:buNone/>
            </a:pPr>
            <a:r>
              <a:rPr lang="pl-PL" dirty="0"/>
              <a:t>	Latarnik kochał Polskę, ale nie mógł do niej wrócić. Gdy dostał paczkę z polskimi książkami bardzo się wzruszył, zapomniał </a:t>
            </a:r>
            <a:br>
              <a:rPr lang="pl-PL" dirty="0"/>
            </a:br>
            <a:r>
              <a:rPr lang="pl-PL" dirty="0"/>
              <a:t>o całym świecie.</a:t>
            </a:r>
          </a:p>
        </p:txBody>
      </p:sp>
      <p:pic>
        <p:nvPicPr>
          <p:cNvPr id="5" name="Symbol zastępczy zawartości 4" descr="pobrane (1).jpg"/>
          <p:cNvPicPr>
            <a:picLocks noGrp="1" noChangeAspect="1"/>
          </p:cNvPicPr>
          <p:nvPr>
            <p:ph sz="half" idx="2"/>
          </p:nvPr>
        </p:nvPicPr>
        <p:blipFill>
          <a:blip r:embed="rId2"/>
          <a:stretch>
            <a:fillRect/>
          </a:stretch>
        </p:blipFill>
        <p:spPr>
          <a:xfrm>
            <a:off x="5500694" y="1785926"/>
            <a:ext cx="3222647" cy="2214578"/>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14290"/>
            <a:ext cx="8229600" cy="1214446"/>
          </a:xfrm>
        </p:spPr>
        <p:txBody>
          <a:bodyPr/>
          <a:lstStyle/>
          <a:p>
            <a:r>
              <a:rPr lang="pl-PL" dirty="0"/>
              <a:t>Reduta Ordona</a:t>
            </a:r>
            <a:br>
              <a:rPr lang="pl-PL" dirty="0"/>
            </a:br>
            <a:r>
              <a:rPr lang="pl-PL" sz="1600" dirty="0"/>
              <a:t>autor : Adam Mickiewicz</a:t>
            </a:r>
          </a:p>
        </p:txBody>
      </p:sp>
      <p:sp>
        <p:nvSpPr>
          <p:cNvPr id="3" name="Symbol zastępczy zawartości 2"/>
          <p:cNvSpPr>
            <a:spLocks noGrp="1"/>
          </p:cNvSpPr>
          <p:nvPr>
            <p:ph sz="half" idx="1"/>
          </p:nvPr>
        </p:nvSpPr>
        <p:spPr>
          <a:xfrm>
            <a:off x="428596" y="1428736"/>
            <a:ext cx="8215370" cy="3849703"/>
          </a:xfrm>
          <a:ln w="76200">
            <a:solidFill>
              <a:schemeClr val="tx1"/>
            </a:solidFill>
          </a:ln>
        </p:spPr>
        <p:txBody>
          <a:bodyPr>
            <a:normAutofit fontScale="70000" lnSpcReduction="20000"/>
          </a:bodyPr>
          <a:lstStyle/>
          <a:p>
            <a:pPr algn="just">
              <a:lnSpc>
                <a:spcPct val="170000"/>
              </a:lnSpc>
              <a:buNone/>
            </a:pPr>
            <a:r>
              <a:rPr lang="pl-PL" dirty="0"/>
              <a:t>	1.Walka zbrojna o ojczyznę z  narażeniem życia jako postawa patriotyczna.</a:t>
            </a:r>
          </a:p>
          <a:p>
            <a:pPr algn="just">
              <a:lnSpc>
                <a:spcPct val="170000"/>
              </a:lnSpc>
              <a:buNone/>
            </a:pPr>
            <a:endParaRPr lang="pl-PL" dirty="0"/>
          </a:p>
          <a:p>
            <a:pPr algn="just">
              <a:lnSpc>
                <a:spcPct val="170000"/>
              </a:lnSpc>
              <a:buNone/>
            </a:pPr>
            <a:r>
              <a:rPr lang="pl-PL" dirty="0"/>
              <a:t>	Obrońcy reduty byli gotowi oddać życie za ojczyznę. Członkowie powstania listopadowego, którzy bronili fortu na Woli przegrywali. Ordon, polski żołnierz, postanowił wysadzić redutę, niż oddać ją w ręce wroga. Wykazał się on niesamowita odwaga i miłość do ojczyzny - oddał on życie za ojczyznę. </a:t>
            </a:r>
          </a:p>
        </p:txBody>
      </p:sp>
      <p:pic>
        <p:nvPicPr>
          <p:cNvPr id="5" name="Symbol zastępczy zawartości 4" descr="4eb58293e731fca5e4f2348fcd68.jpeg"/>
          <p:cNvPicPr>
            <a:picLocks noGrp="1" noChangeAspect="1"/>
          </p:cNvPicPr>
          <p:nvPr>
            <p:ph sz="half" idx="2"/>
          </p:nvPr>
        </p:nvPicPr>
        <p:blipFill>
          <a:blip r:embed="rId2"/>
          <a:stretch>
            <a:fillRect/>
          </a:stretch>
        </p:blipFill>
        <p:spPr>
          <a:xfrm>
            <a:off x="5500694" y="4929198"/>
            <a:ext cx="3286148" cy="1758089"/>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399032"/>
          </a:xfrm>
        </p:spPr>
        <p:txBody>
          <a:bodyPr/>
          <a:lstStyle/>
          <a:p>
            <a:r>
              <a:rPr lang="pl-PL" dirty="0"/>
              <a:t>Śmierć pułkownika</a:t>
            </a:r>
            <a:br>
              <a:rPr lang="pl-PL" dirty="0"/>
            </a:br>
            <a:r>
              <a:rPr lang="pl-PL" sz="1600" dirty="0"/>
              <a:t>autor: Adam Mickiewicz</a:t>
            </a:r>
            <a:endParaRPr lang="pl-PL" dirty="0"/>
          </a:p>
        </p:txBody>
      </p:sp>
      <p:sp>
        <p:nvSpPr>
          <p:cNvPr id="3" name="Symbol zastępczy zawartości 2"/>
          <p:cNvSpPr>
            <a:spLocks noGrp="1"/>
          </p:cNvSpPr>
          <p:nvPr>
            <p:ph sz="half" idx="1"/>
          </p:nvPr>
        </p:nvSpPr>
        <p:spPr>
          <a:xfrm>
            <a:off x="357158" y="1714488"/>
            <a:ext cx="8358246" cy="4929222"/>
          </a:xfrm>
          <a:ln w="76200">
            <a:solidFill>
              <a:schemeClr val="tx1"/>
            </a:solidFill>
          </a:ln>
        </p:spPr>
        <p:txBody>
          <a:bodyPr>
            <a:noAutofit/>
          </a:bodyPr>
          <a:lstStyle/>
          <a:p>
            <a:pPr marL="578358" indent="-514350">
              <a:lnSpc>
                <a:spcPct val="170000"/>
              </a:lnSpc>
              <a:buFont typeface="+mj-lt"/>
              <a:buAutoNum type="arabicPeriod"/>
            </a:pPr>
            <a:r>
              <a:rPr lang="pl-PL" sz="2000" dirty="0"/>
              <a:t>Walka zbrojna o ojczyznę jako postawa </a:t>
            </a:r>
            <a:br>
              <a:rPr lang="pl-PL" sz="2000" dirty="0"/>
            </a:br>
            <a:r>
              <a:rPr lang="pl-PL" sz="2000" dirty="0"/>
              <a:t>patriotyczna. </a:t>
            </a:r>
          </a:p>
          <a:p>
            <a:pPr marL="578358" indent="-514350">
              <a:lnSpc>
                <a:spcPct val="170000"/>
              </a:lnSpc>
              <a:buFont typeface="+mj-lt"/>
              <a:buAutoNum type="arabicPeriod"/>
            </a:pPr>
            <a:endParaRPr lang="pl-PL" sz="2000" dirty="0"/>
          </a:p>
          <a:p>
            <a:pPr marL="578358" indent="-514350" algn="just">
              <a:lnSpc>
                <a:spcPct val="170000"/>
              </a:lnSpc>
              <a:buNone/>
            </a:pPr>
            <a:r>
              <a:rPr lang="pl-PL" sz="2000" dirty="0"/>
              <a:t>	Bohaterka walczyła w powstaniu o ojczyznę i  nie bała się oddać za to życia. W utworze przedstawione są ostatnie chwile półkownik Emilii Plater. Wiele osób z pobliskich wiosek przybywa do chatki leśnej, by ją pożegnać. Jest przedstawiona jako wielka patriotka i bohaterka narodowa. Oddała życie za ojczyznę. </a:t>
            </a:r>
          </a:p>
        </p:txBody>
      </p:sp>
      <p:pic>
        <p:nvPicPr>
          <p:cNvPr id="5" name="Symbol zastępczy zawartości 4" descr="Emilia_Plater.jpg"/>
          <p:cNvPicPr>
            <a:picLocks noGrp="1" noChangeAspect="1"/>
          </p:cNvPicPr>
          <p:nvPr>
            <p:ph sz="half" idx="2"/>
          </p:nvPr>
        </p:nvPicPr>
        <p:blipFill>
          <a:blip r:embed="rId2"/>
          <a:stretch>
            <a:fillRect/>
          </a:stretch>
        </p:blipFill>
        <p:spPr>
          <a:xfrm>
            <a:off x="6786578" y="571480"/>
            <a:ext cx="1750231" cy="250033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Pan Tadeusz</a:t>
            </a:r>
            <a:br>
              <a:rPr lang="pl-PL" dirty="0"/>
            </a:br>
            <a:r>
              <a:rPr lang="pl-PL" sz="1600" dirty="0"/>
              <a:t>autor: Adam Mickiewicz</a:t>
            </a:r>
            <a:endParaRPr lang="pl-PL" dirty="0"/>
          </a:p>
        </p:txBody>
      </p:sp>
      <p:sp>
        <p:nvSpPr>
          <p:cNvPr id="3" name="Symbol zastępczy zawartości 2"/>
          <p:cNvSpPr>
            <a:spLocks noGrp="1"/>
          </p:cNvSpPr>
          <p:nvPr>
            <p:ph sz="half" idx="1"/>
          </p:nvPr>
        </p:nvSpPr>
        <p:spPr>
          <a:xfrm>
            <a:off x="428596" y="1714488"/>
            <a:ext cx="8401080" cy="4564083"/>
          </a:xfrm>
          <a:ln w="76200">
            <a:solidFill>
              <a:schemeClr val="tx1"/>
            </a:solidFill>
          </a:ln>
        </p:spPr>
        <p:txBody>
          <a:bodyPr>
            <a:normAutofit fontScale="77500" lnSpcReduction="20000"/>
          </a:bodyPr>
          <a:lstStyle/>
          <a:p>
            <a:pPr marL="578358" indent="-514350">
              <a:lnSpc>
                <a:spcPct val="170000"/>
              </a:lnSpc>
              <a:buFont typeface="+mj-lt"/>
              <a:buAutoNum type="arabicPeriod"/>
            </a:pPr>
            <a:r>
              <a:rPr lang="pl-PL" dirty="0"/>
              <a:t>Szanowanie i kultywowanie tradycji, </a:t>
            </a:r>
            <a:br>
              <a:rPr lang="pl-PL" dirty="0"/>
            </a:br>
            <a:r>
              <a:rPr lang="pl-PL" dirty="0"/>
              <a:t>obnoszenie się z symbolami narodowymi, wysławianie polskich patriotów jako postawa patriotyczna. </a:t>
            </a:r>
          </a:p>
          <a:p>
            <a:pPr marL="578358" indent="-514350">
              <a:lnSpc>
                <a:spcPct val="170000"/>
              </a:lnSpc>
              <a:buNone/>
            </a:pPr>
            <a:r>
              <a:rPr lang="pl-PL" dirty="0"/>
              <a:t>	</a:t>
            </a:r>
          </a:p>
          <a:p>
            <a:pPr marL="578358" indent="-514350" algn="just">
              <a:lnSpc>
                <a:spcPct val="170000"/>
              </a:lnSpc>
              <a:buNone/>
            </a:pPr>
            <a:r>
              <a:rPr lang="pl-PL" dirty="0"/>
              <a:t>	Sędzia Soplica ma w swoim dworku portrety słynnych patriotów takich jak Tadeusz Kościuszko. Jego zegar wybija rytm Mazurka Dąbrowskiego. W Soplicowie są przestrzegane staropolskie tradycje, gdy odbywa się uczta, to każdy wie gdzie ma usiąść. Jest to zależne od wieku, płci, stanowiska.</a:t>
            </a:r>
          </a:p>
        </p:txBody>
      </p:sp>
      <p:pic>
        <p:nvPicPr>
          <p:cNvPr id="5" name="Symbol zastępczy zawartości 4" descr="pan_tadeusz.jpg"/>
          <p:cNvPicPr>
            <a:picLocks noGrp="1" noChangeAspect="1"/>
          </p:cNvPicPr>
          <p:nvPr>
            <p:ph sz="half" idx="2"/>
          </p:nvPr>
        </p:nvPicPr>
        <p:blipFill>
          <a:blip r:embed="rId2" cstate="print"/>
          <a:stretch>
            <a:fillRect/>
          </a:stretch>
        </p:blipFill>
        <p:spPr>
          <a:xfrm>
            <a:off x="5786446" y="357166"/>
            <a:ext cx="2938278" cy="1651964"/>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Pan Tadeusz </a:t>
            </a:r>
          </a:p>
        </p:txBody>
      </p:sp>
      <p:sp>
        <p:nvSpPr>
          <p:cNvPr id="3" name="Symbol zastępczy zawartości 2"/>
          <p:cNvSpPr>
            <a:spLocks noGrp="1"/>
          </p:cNvSpPr>
          <p:nvPr>
            <p:ph sz="half" idx="1"/>
          </p:nvPr>
        </p:nvSpPr>
        <p:spPr>
          <a:xfrm>
            <a:off x="457200" y="1722437"/>
            <a:ext cx="5329246" cy="4525963"/>
          </a:xfrm>
          <a:ln w="76200">
            <a:solidFill>
              <a:schemeClr val="tx1"/>
            </a:solidFill>
          </a:ln>
        </p:spPr>
        <p:txBody>
          <a:bodyPr>
            <a:normAutofit fontScale="85000" lnSpcReduction="20000"/>
          </a:bodyPr>
          <a:lstStyle/>
          <a:p>
            <a:pPr marL="578358" indent="-514350">
              <a:lnSpc>
                <a:spcPct val="160000"/>
              </a:lnSpc>
              <a:buFont typeface="+mj-lt"/>
              <a:buAutoNum type="arabicPeriod" startAt="2"/>
            </a:pPr>
            <a:r>
              <a:rPr lang="pl-PL" dirty="0"/>
              <a:t>Walka zbrojna o ojczyznę jako postawa patriotyczna.</a:t>
            </a:r>
          </a:p>
          <a:p>
            <a:pPr marL="578358" indent="-514350">
              <a:lnSpc>
                <a:spcPct val="160000"/>
              </a:lnSpc>
              <a:buFont typeface="+mj-lt"/>
              <a:buAutoNum type="arabicPeriod" startAt="2"/>
            </a:pPr>
            <a:endParaRPr lang="pl-PL" dirty="0"/>
          </a:p>
          <a:p>
            <a:pPr marL="578358" indent="-514350" algn="just">
              <a:lnSpc>
                <a:spcPct val="160000"/>
              </a:lnSpc>
              <a:buNone/>
            </a:pPr>
            <a:r>
              <a:rPr lang="pl-PL" dirty="0"/>
              <a:t>	Hrabia i Tadeusz wstępują do legionów polskich. Walczą </a:t>
            </a:r>
            <a:br>
              <a:rPr lang="pl-PL" dirty="0"/>
            </a:br>
            <a:r>
              <a:rPr lang="pl-PL" dirty="0"/>
              <a:t>o niepodległość Polski. Ich aktywny udział w walkach potwierdzają obrażenia, np. Tadeusz, ma rękę na temblaku.</a:t>
            </a:r>
          </a:p>
        </p:txBody>
      </p:sp>
      <p:pic>
        <p:nvPicPr>
          <p:cNvPr id="5" name="Symbol zastępczy zawartości 4" descr="8e0de879ae04f866.jpg"/>
          <p:cNvPicPr>
            <a:picLocks noGrp="1" noChangeAspect="1"/>
          </p:cNvPicPr>
          <p:nvPr>
            <p:ph sz="half" idx="2"/>
          </p:nvPr>
        </p:nvPicPr>
        <p:blipFill>
          <a:blip r:embed="rId2"/>
          <a:stretch>
            <a:fillRect/>
          </a:stretch>
        </p:blipFill>
        <p:spPr>
          <a:xfrm>
            <a:off x="5429256" y="428604"/>
            <a:ext cx="3101308" cy="2205074"/>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Niestandardowy 1">
      <a:dk1>
        <a:sysClr val="windowText" lastClr="000000"/>
      </a:dk1>
      <a:lt1>
        <a:srgbClr val="FF0000"/>
      </a:lt1>
      <a:dk2>
        <a:srgbClr val="000000"/>
      </a:dk2>
      <a:lt2>
        <a:srgbClr val="FF0000"/>
      </a:lt2>
      <a:accent1>
        <a:srgbClr val="FF0000"/>
      </a:accent1>
      <a:accent2>
        <a:srgbClr val="FF0000"/>
      </a:accent2>
      <a:accent3>
        <a:srgbClr val="FF0000"/>
      </a:accent3>
      <a:accent4>
        <a:srgbClr val="000000"/>
      </a:accent4>
      <a:accent5>
        <a:srgbClr val="000000"/>
      </a:accent5>
      <a:accent6>
        <a:srgbClr val="000000"/>
      </a:accent6>
      <a:hlink>
        <a:srgbClr val="FF0000"/>
      </a:hlink>
      <a:folHlink>
        <a:srgbClr val="FF0000"/>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ferenceId xmlns="1d26cb79-04c9-4775-9a0e-514aeaa0ef1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2474904C54474186B81F45DB1AC0FA" ma:contentTypeVersion="6" ma:contentTypeDescription="Create a new document." ma:contentTypeScope="" ma:versionID="8d507f15b3425de34b04a5762667407b">
  <xsd:schema xmlns:xsd="http://www.w3.org/2001/XMLSchema" xmlns:xs="http://www.w3.org/2001/XMLSchema" xmlns:p="http://schemas.microsoft.com/office/2006/metadata/properties" xmlns:ns2="1d26cb79-04c9-4775-9a0e-514aeaa0ef1e" targetNamespace="http://schemas.microsoft.com/office/2006/metadata/properties" ma:root="true" ma:fieldsID="c3beaa68e14603364a00c044626e8251" ns2:_="">
    <xsd:import namespace="1d26cb79-04c9-4775-9a0e-514aeaa0ef1e"/>
    <xsd:element name="properties">
      <xsd:complexType>
        <xsd:sequence>
          <xsd:element name="documentManagement">
            <xsd:complexType>
              <xsd:all>
                <xsd:element ref="ns2:ReferenceId" minOccurs="0"/>
                <xsd:element ref="ns2:MediaServiceMetadata" minOccurs="0"/>
                <xsd:element ref="ns2:MediaServiceFastMetadata"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26cb79-04c9-4775-9a0e-514aeaa0ef1e" elementFormDefault="qualified">
    <xsd:import namespace="http://schemas.microsoft.com/office/2006/documentManagement/types"/>
    <xsd:import namespace="http://schemas.microsoft.com/office/infopath/2007/PartnerControls"/>
    <xsd:element name="ReferenceId" ma:index="8" nillable="true" ma:displayName="ReferenceId" ma:indexed="true" ma:internalName="ReferenceId">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94A20E-3C62-47B5-903C-95E108A1EF2B}">
  <ds:schemaRefs>
    <ds:schemaRef ds:uri="http://schemas.microsoft.com/office/2006/metadata/properties"/>
    <ds:schemaRef ds:uri="http://schemas.microsoft.com/office/infopath/2007/PartnerControls"/>
    <ds:schemaRef ds:uri="1d26cb79-04c9-4775-9a0e-514aeaa0ef1e"/>
  </ds:schemaRefs>
</ds:datastoreItem>
</file>

<file path=customXml/itemProps2.xml><?xml version="1.0" encoding="utf-8"?>
<ds:datastoreItem xmlns:ds="http://schemas.openxmlformats.org/officeDocument/2006/customXml" ds:itemID="{19CD535A-0E3B-401A-A19C-A9BEF6C6BE66}">
  <ds:schemaRefs>
    <ds:schemaRef ds:uri="http://schemas.microsoft.com/sharepoint/v3/contenttype/forms"/>
  </ds:schemaRefs>
</ds:datastoreItem>
</file>

<file path=customXml/itemProps3.xml><?xml version="1.0" encoding="utf-8"?>
<ds:datastoreItem xmlns:ds="http://schemas.openxmlformats.org/officeDocument/2006/customXml" ds:itemID="{BE632713-DF2B-4E7E-BEBF-6D93BCF4B0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26cb79-04c9-4775-9a0e-514aeaa0ef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Verve</Template>
  <TotalTime>853</TotalTime>
  <Words>113</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Energetyczny</vt:lpstr>
      <vt:lpstr>Patriotyzm w lekturach </vt:lpstr>
      <vt:lpstr>Patriotyzm  to postawa opierająca się na szacunku i miłości do ojczyzny.</vt:lpstr>
      <vt:lpstr>Kamienie na szaniec autor: Aleksander Kamiński</vt:lpstr>
      <vt:lpstr>Kamienie na szaniec</vt:lpstr>
      <vt:lpstr>Latarnik autor:  Henryk Sienkiewicz</vt:lpstr>
      <vt:lpstr>Reduta Ordona autor : Adam Mickiewicz</vt:lpstr>
      <vt:lpstr>Śmierć pułkownika autor: Adam Mickiewicz</vt:lpstr>
      <vt:lpstr>Pan Tadeusz autor: Adam Mickiewicz</vt:lpstr>
      <vt:lpstr>Pan Tadeusz </vt:lpstr>
      <vt:lpstr>Syzyfowe prace autor: Stefan Żeromski </vt:lpstr>
      <vt:lpstr>Hiperłącza do obrazów wykorzystanych w prezentacji:</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Agnieszka</dc:creator>
  <cp:lastModifiedBy>Agnieszka</cp:lastModifiedBy>
  <cp:revision>54</cp:revision>
  <dcterms:created xsi:type="dcterms:W3CDTF">2022-04-02T08:31:10Z</dcterms:created>
  <dcterms:modified xsi:type="dcterms:W3CDTF">2022-04-26T17:00:20Z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0x0101003B2474904C54474186B81F45DB1AC0FA</vt:lpwstr>
  </property>
</Properties>
</file>